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5" r:id="rId1"/>
  </p:sldMasterIdLst>
  <p:notesMasterIdLst>
    <p:notesMasterId r:id="rId14"/>
  </p:notesMasterIdLst>
  <p:handoutMasterIdLst>
    <p:handoutMasterId r:id="rId15"/>
  </p:handoutMasterIdLst>
  <p:sldIdLst>
    <p:sldId id="319" r:id="rId2"/>
    <p:sldId id="332" r:id="rId3"/>
    <p:sldId id="344" r:id="rId4"/>
    <p:sldId id="343" r:id="rId5"/>
    <p:sldId id="345" r:id="rId6"/>
    <p:sldId id="346" r:id="rId7"/>
    <p:sldId id="347" r:id="rId8"/>
    <p:sldId id="348" r:id="rId9"/>
    <p:sldId id="349" r:id="rId10"/>
    <p:sldId id="350" r:id="rId11"/>
    <p:sldId id="342" r:id="rId12"/>
    <p:sldId id="292" r:id="rId1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1">
          <p15:clr>
            <a:srgbClr val="A4A3A4"/>
          </p15:clr>
        </p15:guide>
        <p15:guide id="2" pos="268">
          <p15:clr>
            <a:srgbClr val="A4A3A4"/>
          </p15:clr>
        </p15:guide>
        <p15:guide id="3" orient="horz" pos="2051">
          <p15:clr>
            <a:srgbClr val="A4A3A4"/>
          </p15:clr>
        </p15:guide>
        <p15:guide id="4" pos="2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2" userDrawn="1">
          <p15:clr>
            <a:srgbClr val="A4A3A4"/>
          </p15:clr>
        </p15:guide>
        <p15:guide id="2" pos="1360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  <p15:guide id="4" pos="2928" userDrawn="1">
          <p15:clr>
            <a:srgbClr val="A4A3A4"/>
          </p15:clr>
        </p15:guide>
        <p15:guide id="5" orient="horz" pos="2880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pos="1026">
          <p15:clr>
            <a:srgbClr val="A4A3A4"/>
          </p15:clr>
        </p15:guide>
        <p15:guide id="8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95A"/>
    <a:srgbClr val="E4E4E4"/>
    <a:srgbClr val="004466"/>
    <a:srgbClr val="93F5FF"/>
    <a:srgbClr val="223344"/>
    <a:srgbClr val="920057"/>
    <a:srgbClr val="EE2277"/>
    <a:srgbClr val="F03441"/>
    <a:srgbClr val="DE101F"/>
    <a:srgbClr val="213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89585" autoAdjust="0"/>
  </p:normalViewPr>
  <p:slideViewPr>
    <p:cSldViewPr snapToGrid="0">
      <p:cViewPr varScale="1">
        <p:scale>
          <a:sx n="83" d="100"/>
          <a:sy n="83" d="100"/>
        </p:scale>
        <p:origin x="88" y="52"/>
      </p:cViewPr>
      <p:guideLst>
        <p:guide orient="horz" pos="901"/>
        <p:guide pos="268"/>
        <p:guide orient="horz" pos="2051"/>
        <p:guide pos="271"/>
      </p:guideLst>
    </p:cSldViewPr>
  </p:slideViewPr>
  <p:outlineViewPr>
    <p:cViewPr>
      <p:scale>
        <a:sx n="33" d="100"/>
        <a:sy n="33" d="100"/>
      </p:scale>
      <p:origin x="0" y="256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-4400" y="-57"/>
      </p:cViewPr>
      <p:guideLst>
        <p:guide orient="horz" pos="2172"/>
        <p:guide pos="1360"/>
        <p:guide orient="horz" pos="2208"/>
        <p:guide pos="2928"/>
        <p:guide orient="horz" pos="2880"/>
        <p:guide orient="horz" pos="2928"/>
        <p:guide pos="1026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5FCFCA14-135A-4363-843C-AA286323A8BD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7BDDE0B4-CF2C-4708-8D33-D8F4C0E3DE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64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0E5E2725-1224-49A5-AC9B-A3CAEE34741D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7B9E8BFE-F454-44CF-A2A9-F0A1EE63C1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4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4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0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blu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450" y="1597819"/>
            <a:ext cx="6477000" cy="1102519"/>
          </a:xfrm>
        </p:spPr>
        <p:txBody>
          <a:bodyPr lIns="0" tIns="0" rIns="0" bIns="0"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450" y="2914650"/>
            <a:ext cx="6400800" cy="1314450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25449" y="189598"/>
            <a:ext cx="941877" cy="149844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7296414" y="187686"/>
            <a:ext cx="1411133" cy="103600"/>
            <a:chOff x="7339139" y="244639"/>
            <a:chExt cx="1370039" cy="100582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139" y="244639"/>
              <a:ext cx="351141" cy="1005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black">
            <a:xfrm>
              <a:off x="7750384" y="251723"/>
              <a:ext cx="958794" cy="86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820596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3855"/>
            <a:ext cx="9144000" cy="114111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87931" cy="7534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25450" y="1431925"/>
            <a:ext cx="8188727" cy="3061986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NATIONAL RESEARCH COUNCIL CANADA</a:t>
            </a:r>
          </a:p>
        </p:txBody>
      </p:sp>
    </p:spTree>
    <p:extLst>
      <p:ext uri="{BB962C8B-B14F-4D97-AF65-F5344CB8AC3E}">
        <p14:creationId xmlns:p14="http://schemas.microsoft.com/office/powerpoint/2010/main" val="1541419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5059" y="1170432"/>
            <a:ext cx="2028497" cy="2650353"/>
          </a:xfrm>
        </p:spPr>
        <p:txBody>
          <a:bodyPr anchor="ctr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5AFF2F-A477-40DD-9D5D-27D2519027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NATIONAL RESEARCH COUNCIL CANADA</a:t>
            </a:r>
          </a:p>
        </p:txBody>
      </p:sp>
    </p:spTree>
    <p:extLst>
      <p:ext uri="{BB962C8B-B14F-4D97-AF65-F5344CB8AC3E}">
        <p14:creationId xmlns:p14="http://schemas.microsoft.com/office/powerpoint/2010/main" val="428695585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blu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5AFF2F-A477-40DD-9D5D-27D2519027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NATIONAL RESEARCH COUNCIL CANADA</a:t>
            </a:r>
          </a:p>
        </p:txBody>
      </p:sp>
    </p:spTree>
    <p:extLst>
      <p:ext uri="{BB962C8B-B14F-4D97-AF65-F5344CB8AC3E}">
        <p14:creationId xmlns:p14="http://schemas.microsoft.com/office/powerpoint/2010/main" val="292607983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NATIONAL RESEARCH COUNCIL CANADA</a:t>
            </a:r>
          </a:p>
        </p:txBody>
      </p:sp>
    </p:spTree>
    <p:extLst>
      <p:ext uri="{BB962C8B-B14F-4D97-AF65-F5344CB8AC3E}">
        <p14:creationId xmlns:p14="http://schemas.microsoft.com/office/powerpoint/2010/main" val="338855669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2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NATIONAL RESEARCH COUNCIL CANADA</a:t>
            </a:r>
          </a:p>
        </p:txBody>
      </p:sp>
    </p:spTree>
    <p:extLst>
      <p:ext uri="{BB962C8B-B14F-4D97-AF65-F5344CB8AC3E}">
        <p14:creationId xmlns:p14="http://schemas.microsoft.com/office/powerpoint/2010/main" val="33625249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43583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- blu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450" y="1706136"/>
            <a:ext cx="5642841" cy="1102519"/>
          </a:xfrm>
        </p:spPr>
        <p:txBody>
          <a:bodyPr lIns="0" tIns="0" rIns="0" bIns="0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450" y="2914650"/>
            <a:ext cx="5179343" cy="13144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25449" y="189598"/>
            <a:ext cx="941877" cy="1498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76" y="193830"/>
            <a:ext cx="1551737" cy="14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558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/ Agenda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0213" y="290513"/>
            <a:ext cx="6726237" cy="4476750"/>
          </a:xfrm>
        </p:spPr>
        <p:txBody>
          <a:bodyPr anchor="ctr"/>
          <a:lstStyle>
            <a:lvl1pPr marL="342900" indent="-34290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NATIONAL RESEARCH COUNCIL CANADA</a:t>
            </a:r>
          </a:p>
        </p:txBody>
      </p:sp>
    </p:spTree>
    <p:extLst>
      <p:ext uri="{BB962C8B-B14F-4D97-AF65-F5344CB8AC3E}">
        <p14:creationId xmlns:p14="http://schemas.microsoft.com/office/powerpoint/2010/main" val="385166523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13" y="0"/>
            <a:ext cx="183399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143160"/>
            <a:ext cx="6477001" cy="1555028"/>
          </a:xfrm>
        </p:spPr>
        <p:txBody>
          <a:bodyPr lIns="0" tIns="0" rIns="0" bIns="0" anchor="b">
            <a:no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450" y="2804492"/>
            <a:ext cx="6477001" cy="112514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7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NATIONAL RESEARCH COUNCIL CANADA</a:t>
            </a:r>
          </a:p>
        </p:txBody>
      </p:sp>
    </p:spTree>
    <p:extLst>
      <p:ext uri="{BB962C8B-B14F-4D97-AF65-F5344CB8AC3E}">
        <p14:creationId xmlns:p14="http://schemas.microsoft.com/office/powerpoint/2010/main" val="16238102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0213" y="1430338"/>
            <a:ext cx="6892925" cy="29876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53" y="0"/>
            <a:ext cx="2881706" cy="5143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NATIONAL RESEARCH COUNCIL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446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-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6186685" y="1641001"/>
            <a:ext cx="2560320" cy="2560320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0213" y="1430338"/>
            <a:ext cx="5351462" cy="297338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NATIONAL RESEARCH COUNCIL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3221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curved lin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84969" cy="75343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4" y="1431925"/>
            <a:ext cx="8185913" cy="29733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NATIONAL RESEARCH COUNCIL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168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13" y="0"/>
            <a:ext cx="1833993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5" y="1431925"/>
            <a:ext cx="6886935" cy="29733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NATIONAL RESEARCH COUNCIL CANADA</a:t>
            </a:r>
          </a:p>
        </p:txBody>
      </p:sp>
    </p:spTree>
    <p:extLst>
      <p:ext uri="{BB962C8B-B14F-4D97-AF65-F5344CB8AC3E}">
        <p14:creationId xmlns:p14="http://schemas.microsoft.com/office/powerpoint/2010/main" val="23481283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- blue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5" y="1431925"/>
            <a:ext cx="5624319" cy="29733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6186685" y="1641001"/>
            <a:ext cx="2560320" cy="2560320"/>
          </a:xfrm>
          <a:prstGeom prst="ellipse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NATIONAL RESEARCH COUNCIL CANADA</a:t>
            </a:r>
          </a:p>
        </p:txBody>
      </p:sp>
    </p:spTree>
    <p:extLst>
      <p:ext uri="{BB962C8B-B14F-4D97-AF65-F5344CB8AC3E}">
        <p14:creationId xmlns:p14="http://schemas.microsoft.com/office/powerpoint/2010/main" val="10176127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curved lines - blue 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91657" cy="7534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5" y="1431925"/>
            <a:ext cx="8185912" cy="2973388"/>
          </a:xfrm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NATIONAL RESEARCH COUNCIL CANADA</a:t>
            </a:r>
          </a:p>
        </p:txBody>
      </p:sp>
    </p:spTree>
    <p:extLst>
      <p:ext uri="{BB962C8B-B14F-4D97-AF65-F5344CB8AC3E}">
        <p14:creationId xmlns:p14="http://schemas.microsoft.com/office/powerpoint/2010/main" val="347522752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246" y="256358"/>
            <a:ext cx="6891768" cy="7534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246" y="1431925"/>
            <a:ext cx="6891768" cy="3162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25948" y="4767263"/>
            <a:ext cx="566211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NATIONAL RESEARCH COUNCIL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7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33" r:id="rId2"/>
    <p:sldLayoutId id="2147483687" r:id="rId3"/>
    <p:sldLayoutId id="2147483715" r:id="rId4"/>
    <p:sldLayoutId id="2147483716" r:id="rId5"/>
    <p:sldLayoutId id="2147483717" r:id="rId6"/>
    <p:sldLayoutId id="2147483688" r:id="rId7"/>
    <p:sldLayoutId id="2147483689" r:id="rId8"/>
    <p:sldLayoutId id="2147483690" r:id="rId9"/>
    <p:sldLayoutId id="2147483691" r:id="rId10"/>
    <p:sldLayoutId id="2147483701" r:id="rId11"/>
    <p:sldLayoutId id="2147483734" r:id="rId12"/>
    <p:sldLayoutId id="2147483699" r:id="rId13"/>
    <p:sldLayoutId id="2147483732" r:id="rId14"/>
    <p:sldLayoutId id="2147483735" r:id="rId15"/>
    <p:sldLayoutId id="2147483700" r:id="rId16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700" b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7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7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15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7113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Simulated Dataset for the Loaded vs. Unloaded UAV Classification Problem Using Deep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Hamid Azad*, Varun Mehta</a:t>
            </a:r>
            <a:r>
              <a:rPr lang="da-DK" baseline="30000" dirty="0">
                <a:sym typeface="Wingdings 2" panose="05020102010507070707" pitchFamily="18" charset="2"/>
              </a:rPr>
              <a:t></a:t>
            </a:r>
            <a:r>
              <a:rPr lang="da-DK" dirty="0">
                <a:sym typeface="Wingdings 2" panose="05020102010507070707" pitchFamily="18" charset="2"/>
              </a:rPr>
              <a:t>, Miodrag Bolic*, Iraj Mantegh</a:t>
            </a:r>
            <a:r>
              <a:rPr lang="da-DK" baseline="30000" dirty="0">
                <a:sym typeface="Wingdings 2" panose="05020102010507070707" pitchFamily="18" charset="2"/>
              </a:rPr>
              <a:t></a:t>
            </a:r>
            <a:endParaRPr lang="da-DK" dirty="0"/>
          </a:p>
          <a:p>
            <a:r>
              <a:rPr lang="da-DK" sz="1600" dirty="0"/>
              <a:t>*</a:t>
            </a:r>
            <a:r>
              <a:rPr lang="da-DK" sz="1100" dirty="0"/>
              <a:t> University of Ottawa</a:t>
            </a:r>
          </a:p>
          <a:p>
            <a:r>
              <a:rPr lang="da-DK" sz="1100" baseline="30000" dirty="0">
                <a:sym typeface="Wingdings 2" panose="05020102010507070707" pitchFamily="18" charset="2"/>
              </a:rPr>
              <a:t> </a:t>
            </a:r>
            <a:r>
              <a:rPr lang="en-US" sz="1100" dirty="0"/>
              <a:t>National Research Council Canada (NRC)</a:t>
            </a:r>
            <a:endParaRPr lang="da-DK" sz="1100" dirty="0"/>
          </a:p>
          <a:p>
            <a:endParaRPr lang="da-DK" dirty="0"/>
          </a:p>
        </p:txBody>
      </p:sp>
      <p:pic>
        <p:nvPicPr>
          <p:cNvPr id="4" name="Picture 12" descr="Download logos | Brand | University of Ottawa">
            <a:extLst>
              <a:ext uri="{FF2B5EF4-FFF2-40B4-BE49-F238E27FC236}">
                <a16:creationId xmlns:a16="http://schemas.microsoft.com/office/drawing/2014/main" id="{E6D169F7-03F9-41AA-AF03-8D3F09564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74" y="4744232"/>
            <a:ext cx="529225" cy="3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Download logos | Brand | University of Ottawa">
            <a:extLst>
              <a:ext uri="{FF2B5EF4-FFF2-40B4-BE49-F238E27FC236}">
                <a16:creationId xmlns:a16="http://schemas.microsoft.com/office/drawing/2014/main" id="{E6D169F7-03F9-41AA-AF03-8D3F09564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11" y="105426"/>
            <a:ext cx="529225" cy="3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09965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003139" cy="753439"/>
          </a:xfrm>
        </p:spPr>
        <p:txBody>
          <a:bodyPr/>
          <a:lstStyle/>
          <a:p>
            <a:pPr algn="just"/>
            <a:r>
              <a:rPr lang="en-CA" sz="2800" dirty="0"/>
              <a:t>Simulation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0213" y="1390583"/>
            <a:ext cx="4517789" cy="2973387"/>
          </a:xfr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Verification using the practical data</a:t>
            </a: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Trained data on the simulated dataset</a:t>
            </a: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A quadrotor flying at various distances (from 20 to around 100 meters) from the camera</a:t>
            </a: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Box-shaped payload (with dimensions of 7.8 × 9 × 15cm3) was attached underneath the drone</a:t>
            </a: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Camera resolution: 1080×1920 pixels</a:t>
            </a: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lang="en-US" sz="130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Average occupied pixels by the drone: 20 pixels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1B1D31"/>
              </a:solidFill>
              <a:effectLst/>
              <a:uLnTx/>
              <a:uFillTx/>
              <a:latin typeface="Times New Roman" panose="02020603050405020304" pitchFamily="18" charset="0"/>
              <a:ea typeface="+mn-lt"/>
              <a:cs typeface="+mn-lt"/>
            </a:endParaRP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lang="en-US" sz="130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Classification accuracy of 98% and 97% for the unloaded and loaded cases</a:t>
            </a:r>
          </a:p>
          <a:p>
            <a:pPr lvl="2" indent="0" algn="just">
              <a:spcBef>
                <a:spcPts val="1000"/>
              </a:spcBef>
              <a:spcAft>
                <a:spcPts val="0"/>
              </a:spcAft>
              <a:buSzPct val="80000"/>
              <a:buNone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Sample frames for the loaded (up), and unloaded (bottom) cases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en-CA" sz="11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NATIONAL RESEARCH COUNCIL CANADA</a:t>
            </a:r>
          </a:p>
        </p:txBody>
      </p:sp>
      <p:pic>
        <p:nvPicPr>
          <p:cNvPr id="7" name="Picture 12" descr="Download logos | Brand | University of Ottawa">
            <a:extLst>
              <a:ext uri="{FF2B5EF4-FFF2-40B4-BE49-F238E27FC236}">
                <a16:creationId xmlns:a16="http://schemas.microsoft.com/office/drawing/2014/main" id="{E6D169F7-03F9-41AA-AF03-8D3F09564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19" y="4675339"/>
            <a:ext cx="529225" cy="3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lane flying over a snowy field&#10;&#10;Description automatically generated">
            <a:extLst>
              <a:ext uri="{FF2B5EF4-FFF2-40B4-BE49-F238E27FC236}">
                <a16:creationId xmlns:a16="http://schemas.microsoft.com/office/drawing/2014/main" id="{DD320F1E-1AC9-46A2-8EA7-1253F17729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75" y="1183780"/>
            <a:ext cx="3779425" cy="1920240"/>
          </a:xfrm>
          <a:prstGeom prst="rect">
            <a:avLst/>
          </a:prstGeom>
        </p:spPr>
      </p:pic>
      <p:pic>
        <p:nvPicPr>
          <p:cNvPr id="11" name="Picture 10" descr="A field with trees in the background&#10;&#10;Description automatically generated">
            <a:extLst>
              <a:ext uri="{FF2B5EF4-FFF2-40B4-BE49-F238E27FC236}">
                <a16:creationId xmlns:a16="http://schemas.microsoft.com/office/drawing/2014/main" id="{BB883CE6-3D16-4F6E-8560-C6D3993AC3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03" y="3149982"/>
            <a:ext cx="3738797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6610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494917" cy="753439"/>
          </a:xfrm>
        </p:spPr>
        <p:txBody>
          <a:bodyPr/>
          <a:lstStyle/>
          <a:p>
            <a:pPr algn="just"/>
            <a:r>
              <a:rPr lang="en-CA" sz="2400" dirty="0"/>
              <a:t>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0213" y="1430338"/>
            <a:ext cx="8287542" cy="2973387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The first synthetic dataset specifically designed for the loaded vs. unloaded </a:t>
            </a:r>
            <a:r>
              <a:rPr lang="en-US" sz="1600" b="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drone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classification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Developed </a:t>
            </a:r>
            <a:r>
              <a:rPr lang="en-US" sz="1600" b="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dataset using </a:t>
            </a:r>
            <a:r>
              <a:rPr lang="en-US" sz="1600" b="0" dirty="0" err="1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AirSim</a:t>
            </a:r>
            <a:r>
              <a:rPr lang="en-US" sz="1600" b="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:</a:t>
            </a:r>
          </a:p>
          <a:p>
            <a:pPr marL="457200" lvl="2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ncorporating diverse types of drones, environments, payloads, and weather conditions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Using ResNet-34 deep network to address several classification problems within the dataset.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Real-world drone classification: Promising results with the trained network from simulated data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Practical payload detection results confirmed the effectiveness of the synthetic dataset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NATIONAL RESEARCH COUNCIL CANADA</a:t>
            </a:r>
            <a:endParaRPr lang="en-US" dirty="0"/>
          </a:p>
        </p:txBody>
      </p:sp>
      <p:pic>
        <p:nvPicPr>
          <p:cNvPr id="7" name="Picture 12" descr="Download logos | Brand | University of Ottawa">
            <a:extLst>
              <a:ext uri="{FF2B5EF4-FFF2-40B4-BE49-F238E27FC236}">
                <a16:creationId xmlns:a16="http://schemas.microsoft.com/office/drawing/2014/main" id="{E6D169F7-03F9-41AA-AF03-8D3F09564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19" y="4675339"/>
            <a:ext cx="529225" cy="3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27707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027" y="3045278"/>
            <a:ext cx="5179343" cy="1314450"/>
          </a:xfrm>
        </p:spPr>
        <p:txBody>
          <a:bodyPr/>
          <a:lstStyle/>
          <a:p>
            <a:r>
              <a:rPr lang="en-US" dirty="0"/>
              <a:t>Any question?</a:t>
            </a:r>
          </a:p>
        </p:txBody>
      </p:sp>
      <p:pic>
        <p:nvPicPr>
          <p:cNvPr id="4" name="Picture 12" descr="Download logos | Brand | University of Ottawa">
            <a:extLst>
              <a:ext uri="{FF2B5EF4-FFF2-40B4-BE49-F238E27FC236}">
                <a16:creationId xmlns:a16="http://schemas.microsoft.com/office/drawing/2014/main" id="{E6D169F7-03F9-41AA-AF03-8D3F09564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74" y="4744232"/>
            <a:ext cx="529225" cy="3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50537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0212" y="1430338"/>
            <a:ext cx="8256587" cy="2973387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CA" sz="2200" dirty="0"/>
              <a:t>Introduction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CA" sz="2200" dirty="0"/>
              <a:t>Simulated dataset using </a:t>
            </a:r>
            <a:r>
              <a:rPr lang="en-CA" sz="2200" dirty="0" err="1"/>
              <a:t>AirSim</a:t>
            </a:r>
            <a:endParaRPr lang="en-CA" sz="2200" dirty="0"/>
          </a:p>
          <a:p>
            <a:pPr marL="400050" lvl="2" indent="-171450" algn="just"/>
            <a:r>
              <a:rPr lang="en-CA" sz="2200" dirty="0">
                <a:solidFill>
                  <a:schemeClr val="tx2"/>
                </a:solidFill>
              </a:rPr>
              <a:t>Statistics about the dataset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CA" sz="2200" dirty="0"/>
              <a:t>Loaded vs. unloaded drone classification problem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CA" sz="2200" dirty="0"/>
              <a:t>Simulation results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CA" sz="2200" dirty="0"/>
              <a:t>Conclusion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NATIONAL RESEARCH COUNCIL CANADA</a:t>
            </a:r>
            <a:endParaRPr lang="en-US" dirty="0"/>
          </a:p>
        </p:txBody>
      </p:sp>
      <p:pic>
        <p:nvPicPr>
          <p:cNvPr id="7" name="Picture 12" descr="Download logos | Brand | University of Ottawa">
            <a:extLst>
              <a:ext uri="{FF2B5EF4-FFF2-40B4-BE49-F238E27FC236}">
                <a16:creationId xmlns:a16="http://schemas.microsoft.com/office/drawing/2014/main" id="{E6D169F7-03F9-41AA-AF03-8D3F09564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19" y="4675339"/>
            <a:ext cx="529225" cy="3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74642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0213" y="1430338"/>
            <a:ext cx="6329134" cy="2973387"/>
          </a:xfr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Uncrewed or Unmanned Aerial Vehicles (UAVs), also known as drones, and their vast usage in various applications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1D31"/>
              </a:solidFill>
              <a:effectLst/>
              <a:uLnTx/>
              <a:uFillTx/>
              <a:latin typeface="Times New Roman" panose="02020603050405020304" pitchFamily="18" charset="0"/>
              <a:ea typeface="+mn-lt"/>
              <a:cs typeface="+mn-lt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Serious concerns about safety and security issues such as transporting smuggled goods and other illegal substances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1D31"/>
              </a:solidFill>
              <a:effectLst/>
              <a:uLnTx/>
              <a:uFillTx/>
              <a:latin typeface="Times New Roman" panose="02020603050405020304" pitchFamily="18" charset="0"/>
              <a:ea typeface="+mn-lt"/>
              <a:cs typeface="+mn-lt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The necessity of addressing the loaded vs. unloaded drone classification problem</a:t>
            </a:r>
            <a:endParaRPr lang="en-CA" sz="11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NATIONAL RESEARCH COUNCIL CANADA</a:t>
            </a:r>
            <a:endParaRPr lang="en-US" dirty="0"/>
          </a:p>
        </p:txBody>
      </p:sp>
      <p:pic>
        <p:nvPicPr>
          <p:cNvPr id="7" name="Picture 12" descr="Download logos | Brand | University of Ottawa">
            <a:extLst>
              <a:ext uri="{FF2B5EF4-FFF2-40B4-BE49-F238E27FC236}">
                <a16:creationId xmlns:a16="http://schemas.microsoft.com/office/drawing/2014/main" id="{E6D169F7-03F9-41AA-AF03-8D3F09564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19" y="4675339"/>
            <a:ext cx="529225" cy="3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drone flying over a field&#10;&#10;Description automatically generated">
            <a:extLst>
              <a:ext uri="{FF2B5EF4-FFF2-40B4-BE49-F238E27FC236}">
                <a16:creationId xmlns:a16="http://schemas.microsoft.com/office/drawing/2014/main" id="{4D467FA5-6BE2-4E1A-9EBA-E15FA3E3A9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0" t="13273" r="13580" b="8976"/>
          <a:stretch/>
        </p:blipFill>
        <p:spPr>
          <a:xfrm>
            <a:off x="6836067" y="1298130"/>
            <a:ext cx="2163054" cy="1703599"/>
          </a:xfrm>
          <a:prstGeom prst="rect">
            <a:avLst/>
          </a:prstGeom>
        </p:spPr>
      </p:pic>
      <p:pic>
        <p:nvPicPr>
          <p:cNvPr id="8" name="Picture 7" descr="A pair of red objects in the snow&#10;&#10;Description automatically generated">
            <a:extLst>
              <a:ext uri="{FF2B5EF4-FFF2-40B4-BE49-F238E27FC236}">
                <a16:creationId xmlns:a16="http://schemas.microsoft.com/office/drawing/2014/main" id="{72A3FF3D-E191-4C04-BF4E-ECD0B75F6D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0"/>
          <a:stretch/>
        </p:blipFill>
        <p:spPr>
          <a:xfrm>
            <a:off x="7454108" y="2508430"/>
            <a:ext cx="1621733" cy="1541831"/>
          </a:xfrm>
          <a:prstGeom prst="rect">
            <a:avLst/>
          </a:prstGeom>
        </p:spPr>
      </p:pic>
      <p:pic>
        <p:nvPicPr>
          <p:cNvPr id="13" name="Picture 12" descr="A drone flying in the air&#10;&#10;Description automatically generated">
            <a:extLst>
              <a:ext uri="{FF2B5EF4-FFF2-40B4-BE49-F238E27FC236}">
                <a16:creationId xmlns:a16="http://schemas.microsoft.com/office/drawing/2014/main" id="{EC7929FB-03A4-423B-93A2-C5E2D3AD9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32" y="3761626"/>
            <a:ext cx="1490380" cy="75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5440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0213" y="1430338"/>
            <a:ext cx="6329134" cy="2973387"/>
          </a:xfr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Various sensors to detect the drone’s payload</a:t>
            </a: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lang="en-US" sz="160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Radar: using micro-Doppler signature</a:t>
            </a: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Acoustic: using Mel-Frequency Cepstral Coefficients (MFCC)</a:t>
            </a: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lang="en-US" sz="1600" b="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Vision Camera</a:t>
            </a:r>
          </a:p>
          <a:p>
            <a:pPr marL="800100" lvl="3" algn="just">
              <a:spcBef>
                <a:spcPts val="1000"/>
              </a:spcBef>
              <a:buSzPct val="80000"/>
              <a:defRPr/>
            </a:pPr>
            <a:r>
              <a:rPr lang="en-US" sz="1300" b="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Several advantages, including affordability, compact implementation, and lower power consumption</a:t>
            </a:r>
          </a:p>
          <a:p>
            <a:pPr marL="800100" lvl="3" algn="just">
              <a:spcBef>
                <a:spcPts val="1000"/>
              </a:spcBef>
              <a:buSzPct val="80000"/>
              <a:defRPr/>
            </a:pPr>
            <a:r>
              <a:rPr lang="en-US" sz="130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Deep learning-based classifiers and the necessity of having a huge amount of data</a:t>
            </a:r>
          </a:p>
          <a:p>
            <a:pPr marL="800100" lvl="3" algn="just">
              <a:spcBef>
                <a:spcPts val="1000"/>
              </a:spcBef>
              <a:buSzPct val="80000"/>
              <a:defRPr/>
            </a:pPr>
            <a:r>
              <a:rPr lang="en-US" sz="130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Data through real tests is costly and time-consuming</a:t>
            </a:r>
          </a:p>
          <a:p>
            <a:pPr marL="800100" lvl="3" algn="just">
              <a:spcBef>
                <a:spcPts val="1000"/>
              </a:spcBef>
              <a:buSzPct val="80000"/>
              <a:defRPr/>
            </a:pPr>
            <a:r>
              <a:rPr lang="en-US" sz="1300" b="1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Simulation is the solution! </a:t>
            </a:r>
            <a:r>
              <a:rPr lang="en-US" sz="130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Providing controlled condition</a:t>
            </a:r>
          </a:p>
          <a:p>
            <a:pPr marL="800100" lvl="3" algn="just">
              <a:spcBef>
                <a:spcPts val="1000"/>
              </a:spcBef>
              <a:buSzPct val="80000"/>
              <a:defRPr/>
            </a:pPr>
            <a:endParaRPr lang="en-US" sz="1300" b="0" dirty="0">
              <a:solidFill>
                <a:srgbClr val="1B1D31"/>
              </a:solidFill>
              <a:latin typeface="Times New Roman" panose="02020603050405020304" pitchFamily="18" charset="0"/>
              <a:ea typeface="+mn-lt"/>
              <a:cs typeface="+mn-lt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j</a:t>
            </a:r>
            <a:endParaRPr lang="en-CA" sz="11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NATIONAL RESEARCH COUNCIL CANADA</a:t>
            </a:r>
            <a:endParaRPr lang="en-US" dirty="0"/>
          </a:p>
        </p:txBody>
      </p:sp>
      <p:pic>
        <p:nvPicPr>
          <p:cNvPr id="7" name="Picture 12" descr="Download logos | Brand | University of Ottawa">
            <a:extLst>
              <a:ext uri="{FF2B5EF4-FFF2-40B4-BE49-F238E27FC236}">
                <a16:creationId xmlns:a16="http://schemas.microsoft.com/office/drawing/2014/main" id="{E6D169F7-03F9-41AA-AF03-8D3F09564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19" y="4675339"/>
            <a:ext cx="529225" cy="3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drone flying over a field&#10;&#10;Description automatically generated">
            <a:extLst>
              <a:ext uri="{FF2B5EF4-FFF2-40B4-BE49-F238E27FC236}">
                <a16:creationId xmlns:a16="http://schemas.microsoft.com/office/drawing/2014/main" id="{4D467FA5-6BE2-4E1A-9EBA-E15FA3E3A9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0" t="13273" r="13580" b="8976"/>
          <a:stretch/>
        </p:blipFill>
        <p:spPr>
          <a:xfrm>
            <a:off x="6836067" y="1298130"/>
            <a:ext cx="2163054" cy="1703599"/>
          </a:xfrm>
          <a:prstGeom prst="rect">
            <a:avLst/>
          </a:prstGeom>
        </p:spPr>
      </p:pic>
      <p:pic>
        <p:nvPicPr>
          <p:cNvPr id="8" name="Picture 7" descr="A pair of red objects in the snow&#10;&#10;Description automatically generated">
            <a:extLst>
              <a:ext uri="{FF2B5EF4-FFF2-40B4-BE49-F238E27FC236}">
                <a16:creationId xmlns:a16="http://schemas.microsoft.com/office/drawing/2014/main" id="{72A3FF3D-E191-4C04-BF4E-ECD0B75F6D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0"/>
          <a:stretch/>
        </p:blipFill>
        <p:spPr>
          <a:xfrm>
            <a:off x="7454108" y="2508430"/>
            <a:ext cx="1621733" cy="1541831"/>
          </a:xfrm>
          <a:prstGeom prst="rect">
            <a:avLst/>
          </a:prstGeom>
        </p:spPr>
      </p:pic>
      <p:pic>
        <p:nvPicPr>
          <p:cNvPr id="13" name="Picture 12" descr="A drone flying in the air&#10;&#10;Description automatically generated">
            <a:extLst>
              <a:ext uri="{FF2B5EF4-FFF2-40B4-BE49-F238E27FC236}">
                <a16:creationId xmlns:a16="http://schemas.microsoft.com/office/drawing/2014/main" id="{EC7929FB-03A4-423B-93A2-C5E2D3AD9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32" y="3761626"/>
            <a:ext cx="1490380" cy="75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902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CA" sz="2800" dirty="0"/>
              <a:t>Simulated dataset using </a:t>
            </a:r>
            <a:r>
              <a:rPr lang="en-CA" sz="2800" dirty="0" err="1"/>
              <a:t>AirSim</a:t>
            </a:r>
            <a:endParaRPr lang="en-C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0213" y="1430338"/>
            <a:ext cx="6275812" cy="2973387"/>
          </a:xfr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AirSim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: an open-source simulation tool developed by Microsoft, that enables the simulation of drones and cars in diverse environments.</a:t>
            </a: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Only one simple quadcopter available as the default model</a:t>
            </a: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lang="en-US" sz="160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Importing several types of drones into </a:t>
            </a:r>
            <a:r>
              <a:rPr lang="en-US" sz="1600" dirty="0" err="1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AirSim</a:t>
            </a:r>
            <a:endParaRPr lang="en-US" sz="1600" dirty="0">
              <a:solidFill>
                <a:srgbClr val="1B1D31"/>
              </a:solidFill>
              <a:latin typeface="Times New Roman" panose="02020603050405020304" pitchFamily="18" charset="0"/>
              <a:ea typeface="+mn-lt"/>
              <a:cs typeface="+mn-lt"/>
            </a:endParaRPr>
          </a:p>
          <a:p>
            <a:pPr marL="800100" lvl="3" algn="just">
              <a:spcBef>
                <a:spcPts val="1000"/>
              </a:spcBef>
              <a:buSzPct val="80000"/>
              <a:defRPr/>
            </a:pPr>
            <a:r>
              <a:rPr lang="en-US" sz="130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Preparing the 3D model in Autodesk Maya</a:t>
            </a:r>
          </a:p>
          <a:p>
            <a:pPr marL="800100" lvl="3" algn="just">
              <a:spcBef>
                <a:spcPts val="1000"/>
              </a:spcBef>
              <a:buSzPct val="80000"/>
              <a:defRPr/>
            </a:pPr>
            <a:r>
              <a:rPr lang="en-US" sz="130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Five types of drones are imported: DJI Phantom, DJI Mavic, DJI Inspire, DJI FPV, Quadrotor</a:t>
            </a: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Considering several types and colors of payload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en-CA" sz="11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NATIONAL RESEARCH COUNCIL CANADA</a:t>
            </a:r>
            <a:endParaRPr lang="en-US" dirty="0"/>
          </a:p>
        </p:txBody>
      </p:sp>
      <p:pic>
        <p:nvPicPr>
          <p:cNvPr id="7" name="Picture 12" descr="Download logos | Brand | University of Ottawa">
            <a:extLst>
              <a:ext uri="{FF2B5EF4-FFF2-40B4-BE49-F238E27FC236}">
                <a16:creationId xmlns:a16="http://schemas.microsoft.com/office/drawing/2014/main" id="{E6D169F7-03F9-41AA-AF03-8D3F09564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19" y="4675339"/>
            <a:ext cx="529225" cy="3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394133-C2E5-424E-AC4D-E87A825CA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025" y="2464193"/>
            <a:ext cx="2389554" cy="12615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53B212-FDD0-4E0E-8F08-A82F6C1B1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453" y="1243306"/>
            <a:ext cx="2262697" cy="10968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B1D129-C9D4-4578-90DA-2AC82C611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799" y="3813164"/>
            <a:ext cx="2612003" cy="9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570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CA" sz="2800" dirty="0"/>
              <a:t>Simulated dataset using </a:t>
            </a:r>
            <a:r>
              <a:rPr lang="en-CA" sz="2800" dirty="0" err="1"/>
              <a:t>AirSim</a:t>
            </a:r>
            <a:endParaRPr lang="en-C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0213" y="1430338"/>
            <a:ext cx="4777891" cy="2973387"/>
          </a:xfr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AirSim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: an open-source simulation tool developed by Microsoft, that enables the simulation of drones and cars in diverse environments.</a:t>
            </a: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Several </a:t>
            </a:r>
            <a:r>
              <a:rPr lang="en-US" sz="160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environments and backgrounds for dataset diversity</a:t>
            </a:r>
          </a:p>
          <a:p>
            <a:pPr marL="800100" lvl="3" algn="just">
              <a:spcBef>
                <a:spcPts val="1000"/>
              </a:spcBef>
              <a:buSzPct val="80000"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The Blocks environment: the simplest case with a primarily sky background, except when the drone is near the blocks</a:t>
            </a:r>
          </a:p>
          <a:p>
            <a:pPr marL="800100" lvl="3" algn="just">
              <a:spcBef>
                <a:spcPts val="1000"/>
              </a:spcBef>
              <a:buSzPct val="80000"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The Landscape Mountains environment provides a natural setting with trees, rocks, and a lake in the background</a:t>
            </a:r>
          </a:p>
          <a:p>
            <a:pPr marL="800100" lvl="3" algn="just">
              <a:spcBef>
                <a:spcPts val="1000"/>
              </a:spcBef>
              <a:buSzPct val="80000"/>
              <a:defRPr/>
            </a:pPr>
            <a:r>
              <a:rPr lang="en-US" sz="130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he City Park environment offers a blend of natural elements, such as trees, along with man-made objects like buildings. By simulating various backgrounds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en-CA" sz="11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NATIONAL RESEARCH COUNCIL CANADA</a:t>
            </a:r>
            <a:endParaRPr lang="en-US" dirty="0"/>
          </a:p>
        </p:txBody>
      </p:sp>
      <p:pic>
        <p:nvPicPr>
          <p:cNvPr id="7" name="Picture 12" descr="Download logos | Brand | University of Ottawa">
            <a:extLst>
              <a:ext uri="{FF2B5EF4-FFF2-40B4-BE49-F238E27FC236}">
                <a16:creationId xmlns:a16="http://schemas.microsoft.com/office/drawing/2014/main" id="{E6D169F7-03F9-41AA-AF03-8D3F09564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19" y="4675339"/>
            <a:ext cx="529225" cy="3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550088-945D-4594-85C8-130E69635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144" y="1770805"/>
            <a:ext cx="3367739" cy="229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3288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CA" sz="2800" dirty="0"/>
              <a:t>Simulated dataset using </a:t>
            </a:r>
            <a:r>
              <a:rPr lang="en-CA" sz="2800" dirty="0" err="1"/>
              <a:t>AirSim</a:t>
            </a:r>
            <a:endParaRPr lang="en-C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0213" y="1430338"/>
            <a:ext cx="8256587" cy="2973387"/>
          </a:xfr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Dataset specification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en-US" sz="1600" b="0" dirty="0">
              <a:solidFill>
                <a:srgbClr val="1B1D31"/>
              </a:solidFill>
              <a:latin typeface="Times New Roman" panose="02020603050405020304" pitchFamily="18" charset="0"/>
              <a:ea typeface="+mn-lt"/>
              <a:cs typeface="+mn-lt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1D31"/>
              </a:solidFill>
              <a:effectLst/>
              <a:uLnTx/>
              <a:uFillTx/>
              <a:latin typeface="Times New Roman" panose="02020603050405020304" pitchFamily="18" charset="0"/>
              <a:ea typeface="+mn-lt"/>
              <a:cs typeface="+mn-lt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en-US" sz="1600" b="0" dirty="0">
              <a:solidFill>
                <a:srgbClr val="1B1D31"/>
              </a:solidFill>
              <a:latin typeface="Times New Roman" panose="02020603050405020304" pitchFamily="18" charset="0"/>
              <a:ea typeface="+mn-lt"/>
              <a:cs typeface="+mn-lt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Some samples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en-CA" sz="11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NATIONAL RESEARCH COUNCIL CANADA</a:t>
            </a:r>
            <a:endParaRPr lang="en-US" dirty="0"/>
          </a:p>
        </p:txBody>
      </p:sp>
      <p:pic>
        <p:nvPicPr>
          <p:cNvPr id="7" name="Picture 12" descr="Download logos | Brand | University of Ottawa">
            <a:extLst>
              <a:ext uri="{FF2B5EF4-FFF2-40B4-BE49-F238E27FC236}">
                <a16:creationId xmlns:a16="http://schemas.microsoft.com/office/drawing/2014/main" id="{E6D169F7-03F9-41AA-AF03-8D3F09564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19" y="4675339"/>
            <a:ext cx="529225" cy="3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3309BF-F395-4102-8412-7A7E976F3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268" y="1657728"/>
            <a:ext cx="3438475" cy="930287"/>
          </a:xfrm>
          <a:prstGeom prst="rect">
            <a:avLst/>
          </a:prstGeom>
        </p:spPr>
      </p:pic>
      <p:pic>
        <p:nvPicPr>
          <p:cNvPr id="12" name="Picture 11" descr="A grid of images of a drone&#10;&#10;Description automatically generated">
            <a:extLst>
              <a:ext uri="{FF2B5EF4-FFF2-40B4-BE49-F238E27FC236}">
                <a16:creationId xmlns:a16="http://schemas.microsoft.com/office/drawing/2014/main" id="{B45B57ED-8426-4512-A94A-483CE907D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19" y="3169639"/>
            <a:ext cx="2692036" cy="1871468"/>
          </a:xfrm>
          <a:prstGeom prst="rect">
            <a:avLst/>
          </a:prstGeom>
        </p:spPr>
      </p:pic>
      <p:pic>
        <p:nvPicPr>
          <p:cNvPr id="16" name="Picture 15" descr="A chart of data and a diagram&#10;&#10;Description automatically generated">
            <a:extLst>
              <a:ext uri="{FF2B5EF4-FFF2-40B4-BE49-F238E27FC236}">
                <a16:creationId xmlns:a16="http://schemas.microsoft.com/office/drawing/2014/main" id="{69098B36-DDC4-40EF-A4DB-93C14A701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59" y="2723822"/>
            <a:ext cx="3444516" cy="23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5160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003139" cy="753439"/>
          </a:xfrm>
        </p:spPr>
        <p:txBody>
          <a:bodyPr/>
          <a:lstStyle/>
          <a:p>
            <a:pPr algn="just"/>
            <a:r>
              <a:rPr lang="en-CA" sz="2800" dirty="0"/>
              <a:t>Loaded vs. unloaded drone classification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0213" y="1430338"/>
            <a:ext cx="8256587" cy="2973387"/>
          </a:xfr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Potential to define several problems on the developed dataset</a:t>
            </a: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lang="en-US" sz="1400" b="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Loaded-vs-unloaded drone binary classification just for a single type of drone </a:t>
            </a: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lang="en-US" sz="1400" b="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Loaded-vs-unloaded drone classification for the general case of several drone models in the dataset</a:t>
            </a: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lang="en-US" sz="1400" b="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Classification among various payload forms for the single and/or multiple types of drones (unloaded vs. </a:t>
            </a:r>
            <a:r>
              <a:rPr lang="en-US" sz="1400" dirty="0" err="1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loaded</a:t>
            </a:r>
            <a:r>
              <a:rPr lang="en-US" sz="1400" b="0" baseline="-25000" dirty="0" err="1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attached</a:t>
            </a:r>
            <a:r>
              <a:rPr lang="en-US" sz="1400" b="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 vs. </a:t>
            </a:r>
            <a:r>
              <a:rPr lang="en-US" sz="1400" b="0" dirty="0" err="1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loaded</a:t>
            </a:r>
            <a:r>
              <a:rPr lang="en-US" sz="1400" b="0" baseline="-25000" dirty="0" err="1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hanging</a:t>
            </a:r>
            <a:r>
              <a:rPr lang="en-US" sz="1400" b="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)</a:t>
            </a: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endParaRPr lang="en-US" sz="1400" b="0" dirty="0">
              <a:solidFill>
                <a:srgbClr val="1B1D31"/>
              </a:solidFill>
              <a:latin typeface="Times New Roman" panose="02020603050405020304" pitchFamily="18" charset="0"/>
              <a:ea typeface="+mn-lt"/>
              <a:cs typeface="+mn-lt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ResNet-34 as the classifier to address the problem</a:t>
            </a: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34-layer deep convolutional neural network in the category of residual networks</a:t>
            </a: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lang="en-US" sz="130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Residual architecture to address the gradient vanishing problem in training</a:t>
            </a: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Structure inspired by the famous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VGGnet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 architecture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en-CA" sz="11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NATIONAL RESEARCH COUNCIL CANADA</a:t>
            </a:r>
          </a:p>
        </p:txBody>
      </p:sp>
      <p:pic>
        <p:nvPicPr>
          <p:cNvPr id="7" name="Picture 12" descr="Download logos | Brand | University of Ottawa">
            <a:extLst>
              <a:ext uri="{FF2B5EF4-FFF2-40B4-BE49-F238E27FC236}">
                <a16:creationId xmlns:a16="http://schemas.microsoft.com/office/drawing/2014/main" id="{E6D169F7-03F9-41AA-AF03-8D3F09564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19" y="4675339"/>
            <a:ext cx="529225" cy="3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9990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003139" cy="753439"/>
          </a:xfrm>
        </p:spPr>
        <p:txBody>
          <a:bodyPr/>
          <a:lstStyle/>
          <a:p>
            <a:pPr algn="just"/>
            <a:r>
              <a:rPr lang="en-CA" sz="2800" dirty="0"/>
              <a:t>Simulation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0213" y="1430338"/>
            <a:ext cx="8256587" cy="2973387"/>
          </a:xfr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Several cases in the simulated dataset</a:t>
            </a: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kumimoji="0" lang="en-US" sz="1300" i="0" u="none" strike="noStrike" kern="1200" cap="none" spc="0" normalizeH="0" baseline="0" noProof="0" dirty="0" err="1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Splitted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 data into 70%, 15%, and 15% </a:t>
            </a:r>
            <a:r>
              <a:rPr kumimoji="0" lang="en-US" sz="1300" i="0" u="none" strike="noStrike" kern="1200" cap="none" spc="0" normalizeH="0" baseline="0" noProof="0" dirty="0" err="1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fo</a:t>
            </a:r>
            <a:r>
              <a:rPr lang="en-US" sz="130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r the training, validation, and test sets</a:t>
            </a: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Number of epoch</a:t>
            </a:r>
            <a:r>
              <a:rPr lang="en-US" sz="130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s: 25</a:t>
            </a: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Ba</a:t>
            </a:r>
            <a:r>
              <a:rPr lang="en-US" sz="130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tch size: 64</a:t>
            </a:r>
          </a:p>
          <a:p>
            <a:pPr marL="457200" lvl="2" algn="just">
              <a:spcBef>
                <a:spcPts val="1000"/>
              </a:spcBef>
              <a:spcAft>
                <a:spcPts val="0"/>
              </a:spcAft>
              <a:buSzPct val="80000"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1B1D31"/>
                </a:solidFill>
                <a:effectLst/>
                <a:uLnTx/>
                <a:uFillTx/>
                <a:latin typeface="Times New Roman" panose="02020603050405020304" pitchFamily="18" charset="0"/>
                <a:ea typeface="+mn-lt"/>
                <a:cs typeface="+mn-lt"/>
              </a:rPr>
              <a:t>Learning rate:</a:t>
            </a:r>
            <a:r>
              <a:rPr lang="en-US" sz="1300" dirty="0">
                <a:solidFill>
                  <a:srgbClr val="1B1D31"/>
                </a:solidFill>
                <a:latin typeface="Times New Roman" panose="02020603050405020304" pitchFamily="18" charset="0"/>
                <a:ea typeface="+mn-lt"/>
                <a:cs typeface="+mn-lt"/>
              </a:rPr>
              <a:t> 0.03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1B1D31"/>
              </a:solidFill>
              <a:effectLst/>
              <a:uLnTx/>
              <a:uFillTx/>
              <a:latin typeface="Times New Roman" panose="02020603050405020304" pitchFamily="18" charset="0"/>
              <a:ea typeface="+mn-lt"/>
              <a:cs typeface="+mn-lt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en-CA" sz="11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NATIONAL RESEARCH COUNCIL CANADA</a:t>
            </a:r>
          </a:p>
        </p:txBody>
      </p:sp>
      <p:pic>
        <p:nvPicPr>
          <p:cNvPr id="7" name="Picture 12" descr="Download logos | Brand | University of Ottawa">
            <a:extLst>
              <a:ext uri="{FF2B5EF4-FFF2-40B4-BE49-F238E27FC236}">
                <a16:creationId xmlns:a16="http://schemas.microsoft.com/office/drawing/2014/main" id="{E6D169F7-03F9-41AA-AF03-8D3F09564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19" y="4675339"/>
            <a:ext cx="529225" cy="3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F38FE3-D5D5-459B-B258-8218BB204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914" y="2265116"/>
            <a:ext cx="4963886" cy="24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2064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owerPoint_advanced_blue_1">
  <a:themeElements>
    <a:clrScheme name="2018 NRC-CNRC PPT">
      <a:dk1>
        <a:srgbClr val="000000"/>
      </a:dk1>
      <a:lt1>
        <a:srgbClr val="FFFFFF"/>
      </a:lt1>
      <a:dk2>
        <a:srgbClr val="0099AA"/>
      </a:dk2>
      <a:lt2>
        <a:srgbClr val="004411"/>
      </a:lt2>
      <a:accent1>
        <a:srgbClr val="003353"/>
      </a:accent1>
      <a:accent2>
        <a:srgbClr val="006688"/>
      </a:accent2>
      <a:accent3>
        <a:srgbClr val="550033"/>
      </a:accent3>
      <a:accent4>
        <a:srgbClr val="AA0011"/>
      </a:accent4>
      <a:accent5>
        <a:srgbClr val="669933"/>
      </a:accent5>
      <a:accent6>
        <a:srgbClr val="FF8822"/>
      </a:accent6>
      <a:hlink>
        <a:srgbClr val="595959"/>
      </a:hlink>
      <a:folHlink>
        <a:srgbClr val="0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powerpoint_advanced_blue_3</Template>
  <TotalTime>0</TotalTime>
  <Words>714</Words>
  <Application>Microsoft Office PowerPoint</Application>
  <PresentationFormat>On-screen Show (16:9)</PresentationFormat>
  <Paragraphs>103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PowerPoint_advanced_blue_1</vt:lpstr>
      <vt:lpstr>Simulated Dataset for the Loaded vs. Unloaded UAV Classification Problem Using Deep Learning</vt:lpstr>
      <vt:lpstr>Contents</vt:lpstr>
      <vt:lpstr>Introduction</vt:lpstr>
      <vt:lpstr>Introduction</vt:lpstr>
      <vt:lpstr>Simulated dataset using AirSim</vt:lpstr>
      <vt:lpstr>Simulated dataset using AirSim</vt:lpstr>
      <vt:lpstr>Simulated dataset using AirSim</vt:lpstr>
      <vt:lpstr>Loaded vs. unloaded drone classification</vt:lpstr>
      <vt:lpstr>Simulation results</vt:lpstr>
      <vt:lpstr>Simulation results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BlueSwarm</dc:title>
  <dc:creator/>
  <cp:lastModifiedBy/>
  <cp:revision>201</cp:revision>
  <dcterms:created xsi:type="dcterms:W3CDTF">2022-11-10T15:36:35Z</dcterms:created>
  <dcterms:modified xsi:type="dcterms:W3CDTF">2023-07-20T00:25:58Z</dcterms:modified>
</cp:coreProperties>
</file>