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85" r:id="rId1"/>
  </p:sldMasterIdLst>
  <p:notesMasterIdLst>
    <p:notesMasterId r:id="rId17"/>
  </p:notesMasterIdLst>
  <p:handoutMasterIdLst>
    <p:handoutMasterId r:id="rId18"/>
  </p:handoutMasterIdLst>
  <p:sldIdLst>
    <p:sldId id="319" r:id="rId2"/>
    <p:sldId id="333" r:id="rId3"/>
    <p:sldId id="332" r:id="rId4"/>
    <p:sldId id="334" r:id="rId5"/>
    <p:sldId id="335" r:id="rId6"/>
    <p:sldId id="336" r:id="rId7"/>
    <p:sldId id="343" r:id="rId8"/>
    <p:sldId id="337" r:id="rId9"/>
    <p:sldId id="338" r:id="rId10"/>
    <p:sldId id="339" r:id="rId11"/>
    <p:sldId id="340" r:id="rId12"/>
    <p:sldId id="341" r:id="rId13"/>
    <p:sldId id="342" r:id="rId14"/>
    <p:sldId id="329" r:id="rId15"/>
    <p:sldId id="292" r:id="rId1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1">
          <p15:clr>
            <a:srgbClr val="A4A3A4"/>
          </p15:clr>
        </p15:guide>
        <p15:guide id="2" pos="268">
          <p15:clr>
            <a:srgbClr val="A4A3A4"/>
          </p15:clr>
        </p15:guide>
        <p15:guide id="3" orient="horz" pos="2051">
          <p15:clr>
            <a:srgbClr val="A4A3A4"/>
          </p15:clr>
        </p15:guide>
        <p15:guide id="4" pos="271">
          <p15:clr>
            <a:srgbClr val="A4A3A4"/>
          </p15:clr>
        </p15:guide>
      </p15:sldGuideLst>
    </p:ext>
    <p:ext uri="{2D200454-40CA-4A62-9FC3-DE9A4176ACB9}">
      <p15:notesGuideLst xmlns:p15="http://schemas.microsoft.com/office/powerpoint/2012/main">
        <p15:guide id="1" orient="horz" pos="2172" userDrawn="1">
          <p15:clr>
            <a:srgbClr val="A4A3A4"/>
          </p15:clr>
        </p15:guide>
        <p15:guide id="2" pos="1360" userDrawn="1">
          <p15:clr>
            <a:srgbClr val="A4A3A4"/>
          </p15:clr>
        </p15:guide>
        <p15:guide id="3" orient="horz" pos="2208" userDrawn="1">
          <p15:clr>
            <a:srgbClr val="A4A3A4"/>
          </p15:clr>
        </p15:guide>
        <p15:guide id="4" pos="2928" userDrawn="1">
          <p15:clr>
            <a:srgbClr val="A4A3A4"/>
          </p15:clr>
        </p15:guide>
        <p15:guide id="5" orient="horz" pos="2880">
          <p15:clr>
            <a:srgbClr val="A4A3A4"/>
          </p15:clr>
        </p15:guide>
        <p15:guide id="6" orient="horz" pos="2928">
          <p15:clr>
            <a:srgbClr val="A4A3A4"/>
          </p15:clr>
        </p15:guide>
        <p15:guide id="7" pos="1026">
          <p15:clr>
            <a:srgbClr val="A4A3A4"/>
          </p15:clr>
        </p15:guide>
        <p15:guide id="8"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7FF"/>
    <a:srgbClr val="006688"/>
    <a:srgbClr val="E4E4E4"/>
    <a:srgbClr val="008EC0"/>
    <a:srgbClr val="3B495A"/>
    <a:srgbClr val="004466"/>
    <a:srgbClr val="93F5FF"/>
    <a:srgbClr val="223344"/>
    <a:srgbClr val="920057"/>
    <a:srgbClr val="EE22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83539" autoAdjust="0"/>
  </p:normalViewPr>
  <p:slideViewPr>
    <p:cSldViewPr snapToGrid="0">
      <p:cViewPr varScale="1">
        <p:scale>
          <a:sx n="68" d="100"/>
          <a:sy n="68" d="100"/>
        </p:scale>
        <p:origin x="1192" y="44"/>
      </p:cViewPr>
      <p:guideLst>
        <p:guide orient="horz" pos="901"/>
        <p:guide pos="268"/>
        <p:guide orient="horz" pos="2051"/>
        <p:guide pos="271"/>
      </p:guideLst>
    </p:cSldViewPr>
  </p:slideViewPr>
  <p:outlineViewPr>
    <p:cViewPr>
      <p:scale>
        <a:sx n="33" d="100"/>
        <a:sy n="33" d="100"/>
      </p:scale>
      <p:origin x="0" y="2566"/>
    </p:cViewPr>
  </p:outlineViewPr>
  <p:notesTextViewPr>
    <p:cViewPr>
      <p:scale>
        <a:sx n="1" d="1"/>
        <a:sy n="1" d="1"/>
      </p:scale>
      <p:origin x="0" y="0"/>
    </p:cViewPr>
  </p:notesTextViewPr>
  <p:sorterViewPr>
    <p:cViewPr varScale="1">
      <p:scale>
        <a:sx n="1" d="1"/>
        <a:sy n="1" d="1"/>
      </p:scale>
      <p:origin x="0" y="2141"/>
    </p:cViewPr>
  </p:sorterViewPr>
  <p:notesViewPr>
    <p:cSldViewPr snapToGrid="0">
      <p:cViewPr varScale="1">
        <p:scale>
          <a:sx n="117" d="100"/>
          <a:sy n="117" d="100"/>
        </p:scale>
        <p:origin x="-4400" y="-57"/>
      </p:cViewPr>
      <p:guideLst>
        <p:guide orient="horz" pos="2172"/>
        <p:guide pos="1360"/>
        <p:guide orient="horz" pos="2208"/>
        <p:guide pos="2928"/>
        <p:guide orient="horz" pos="2880"/>
        <p:guide orient="horz" pos="2928"/>
        <p:guide pos="1026"/>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68" tIns="46584" rIns="93168" bIns="46584" rtlCol="0"/>
          <a:lstStyle>
            <a:lvl1pPr algn="r">
              <a:defRPr sz="1200"/>
            </a:lvl1pPr>
          </a:lstStyle>
          <a:p>
            <a:fld id="{5FCFCA14-135A-4363-843C-AA286323A8BD}" type="datetimeFigureOut">
              <a:rPr lang="en-US" smtClean="0"/>
              <a:t>5/29/2024</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8" tIns="46584" rIns="93168" bIns="46584" rtlCol="0" anchor="b"/>
          <a:lstStyle>
            <a:lvl1pPr algn="r">
              <a:defRPr sz="1200"/>
            </a:lvl1pPr>
          </a:lstStyle>
          <a:p>
            <a:fld id="{7BDDE0B4-CF2C-4708-8D33-D8F4C0E3DE27}" type="slidenum">
              <a:rPr lang="en-US" smtClean="0"/>
              <a:t>‹#›</a:t>
            </a:fld>
            <a:endParaRPr lang="en-US" dirty="0"/>
          </a:p>
        </p:txBody>
      </p:sp>
    </p:spTree>
    <p:extLst>
      <p:ext uri="{BB962C8B-B14F-4D97-AF65-F5344CB8AC3E}">
        <p14:creationId xmlns:p14="http://schemas.microsoft.com/office/powerpoint/2010/main" val="2935964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8" tIns="46584" rIns="93168" bIns="46584"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8" tIns="46584" rIns="93168" bIns="46584" rtlCol="0"/>
          <a:lstStyle>
            <a:lvl1pPr algn="r">
              <a:defRPr sz="1200"/>
            </a:lvl1pPr>
          </a:lstStyle>
          <a:p>
            <a:fld id="{0E5E2725-1224-49A5-AC9B-A3CAEE34741D}" type="datetimeFigureOut">
              <a:rPr lang="en-US" smtClean="0"/>
              <a:t>5/29/2024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8" tIns="46584" rIns="93168" bIns="46584"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8" tIns="46584" rIns="93168" bIns="4658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8" tIns="46584" rIns="93168" bIns="46584" rtlCol="0" anchor="b"/>
          <a:lstStyle>
            <a:lvl1pPr algn="r">
              <a:defRPr sz="1200"/>
            </a:lvl1pPr>
          </a:lstStyle>
          <a:p>
            <a:fld id="{7B9E8BFE-F454-44CF-A2A9-F0A1EE63C1EA}" type="slidenum">
              <a:rPr lang="en-US" smtClean="0"/>
              <a:t>‹#›</a:t>
            </a:fld>
            <a:endParaRPr lang="en-US" dirty="0"/>
          </a:p>
        </p:txBody>
      </p:sp>
    </p:spTree>
    <p:extLst>
      <p:ext uri="{BB962C8B-B14F-4D97-AF65-F5344CB8AC3E}">
        <p14:creationId xmlns:p14="http://schemas.microsoft.com/office/powerpoint/2010/main" val="844145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9E8BFE-F454-44CF-A2A9-F0A1EE63C1EA}" type="slidenum">
              <a:rPr lang="en-US" smtClean="0"/>
              <a:t>1</a:t>
            </a:fld>
            <a:endParaRPr lang="en-US" dirty="0"/>
          </a:p>
        </p:txBody>
      </p:sp>
    </p:spTree>
    <p:extLst>
      <p:ext uri="{BB962C8B-B14F-4D97-AF65-F5344CB8AC3E}">
        <p14:creationId xmlns:p14="http://schemas.microsoft.com/office/powerpoint/2010/main" val="1847440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9E8BFE-F454-44CF-A2A9-F0A1EE63C1EA}" type="slidenum">
              <a:rPr lang="en-US" smtClean="0"/>
              <a:t>15</a:t>
            </a:fld>
            <a:endParaRPr lang="en-US" dirty="0"/>
          </a:p>
        </p:txBody>
      </p:sp>
    </p:spTree>
    <p:extLst>
      <p:ext uri="{BB962C8B-B14F-4D97-AF65-F5344CB8AC3E}">
        <p14:creationId xmlns:p14="http://schemas.microsoft.com/office/powerpoint/2010/main" val="66080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3</a:t>
            </a:fld>
            <a:endParaRPr lang="en-US" dirty="0"/>
          </a:p>
        </p:txBody>
      </p:sp>
    </p:spTree>
    <p:extLst>
      <p:ext uri="{BB962C8B-B14F-4D97-AF65-F5344CB8AC3E}">
        <p14:creationId xmlns:p14="http://schemas.microsoft.com/office/powerpoint/2010/main" val="120995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Azimuth and elevation angles can be estimated using the classical pinhole model</a:t>
            </a:r>
          </a:p>
          <a:p>
            <a:endParaRPr lang="en-CA" dirty="0"/>
          </a:p>
          <a:p>
            <a:pPr algn="l"/>
            <a:r>
              <a:rPr lang="en-CA" dirty="0"/>
              <a:t>[</a:t>
            </a:r>
            <a:r>
              <a:rPr lang="en-CA" dirty="0" err="1"/>
              <a:t>YOLOref</a:t>
            </a:r>
            <a:r>
              <a:rPr lang="en-CA" dirty="0"/>
              <a:t>] </a:t>
            </a:r>
            <a:r>
              <a:rPr lang="en-US" sz="1800" b="0" i="0" u="none" strike="noStrike" baseline="0" dirty="0">
                <a:latin typeface="NimbusRomNo9L-Regu"/>
              </a:rPr>
              <a:t>F. </a:t>
            </a:r>
            <a:r>
              <a:rPr lang="en-US" sz="1800" b="0" i="0" u="none" strike="noStrike" baseline="0" dirty="0" err="1">
                <a:latin typeface="NimbusRomNo9L-Regu"/>
              </a:rPr>
              <a:t>Dadboud</a:t>
            </a:r>
            <a:r>
              <a:rPr lang="en-US" sz="1800" b="0" i="0" u="none" strike="noStrike" baseline="0" dirty="0">
                <a:latin typeface="NimbusRomNo9L-Regu"/>
              </a:rPr>
              <a:t>, V. Patel, V. Mehta, M. </a:t>
            </a:r>
            <a:r>
              <a:rPr lang="en-US" sz="1800" b="0" i="0" u="none" strike="noStrike" baseline="0" dirty="0" err="1">
                <a:latin typeface="NimbusRomNo9L-Regu"/>
              </a:rPr>
              <a:t>Bolic</a:t>
            </a:r>
            <a:r>
              <a:rPr lang="en-US" sz="1800" b="0" i="0" u="none" strike="noStrike" baseline="0" dirty="0">
                <a:latin typeface="NimbusRomNo9L-Regu"/>
              </a:rPr>
              <a:t>, and I. </a:t>
            </a:r>
            <a:r>
              <a:rPr lang="en-US" sz="1800" b="0" i="0" u="none" strike="noStrike" baseline="0" dirty="0" err="1">
                <a:latin typeface="NimbusRomNo9L-Regu"/>
              </a:rPr>
              <a:t>Mantegh</a:t>
            </a:r>
            <a:r>
              <a:rPr lang="en-US" sz="1800" b="0" i="0" u="none" strike="noStrike" baseline="0" dirty="0">
                <a:latin typeface="NimbusRomNo9L-Regu"/>
              </a:rPr>
              <a:t>, “</a:t>
            </a:r>
            <a:r>
              <a:rPr lang="en-US" sz="1800" b="0" i="0" u="none" strike="noStrike" baseline="0" dirty="0" err="1">
                <a:latin typeface="NimbusRomNo9L-Regu"/>
              </a:rPr>
              <a:t>Singlestage</a:t>
            </a:r>
            <a:r>
              <a:rPr lang="en-US" sz="1800" b="0" i="0" u="none" strike="noStrike" baseline="0" dirty="0">
                <a:latin typeface="NimbusRomNo9L-Regu"/>
              </a:rPr>
              <a:t> </a:t>
            </a:r>
            <a:r>
              <a:rPr lang="en-US" sz="1800" b="0" i="0" u="none" strike="noStrike" baseline="0" dirty="0" err="1">
                <a:latin typeface="NimbusRomNo9L-Regu"/>
              </a:rPr>
              <a:t>uav</a:t>
            </a:r>
            <a:r>
              <a:rPr lang="en-US" sz="1800" b="0" i="0" u="none" strike="noStrike" baseline="0" dirty="0">
                <a:latin typeface="NimbusRomNo9L-Regu"/>
              </a:rPr>
              <a:t> detection and classification with yolov5: Mosaic data augmentation and </a:t>
            </a:r>
            <a:r>
              <a:rPr lang="en-US" sz="1800" b="0" i="0" u="none" strike="noStrike" baseline="0" dirty="0" err="1">
                <a:latin typeface="NimbusRomNo9L-Regu"/>
              </a:rPr>
              <a:t>panet</a:t>
            </a:r>
            <a:r>
              <a:rPr lang="en-US" sz="1800" b="0" i="0" u="none" strike="noStrike" baseline="0" dirty="0">
                <a:latin typeface="NimbusRomNo9L-Regu"/>
              </a:rPr>
              <a:t>,” in </a:t>
            </a:r>
            <a:r>
              <a:rPr lang="en-US" sz="1800" b="0" i="0" u="none" strike="noStrike" baseline="0" dirty="0">
                <a:latin typeface="NimbusRomNo9L-ReguItal"/>
              </a:rPr>
              <a:t>2021 17th IEEE International Conference on Advanced Video and Signal Based Surveillance</a:t>
            </a:r>
            <a:r>
              <a:rPr lang="en-US" sz="1800" b="0" i="0" u="none" strike="noStrike" baseline="0" dirty="0">
                <a:latin typeface="NimbusRomNo9L-Regu"/>
              </a:rPr>
              <a:t>, 2021, pp. 1–8.</a:t>
            </a:r>
            <a:endParaRPr lang="en-CA" dirty="0"/>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4</a:t>
            </a:fld>
            <a:endParaRPr lang="en-US" dirty="0"/>
          </a:p>
        </p:txBody>
      </p:sp>
    </p:spTree>
    <p:extLst>
      <p:ext uri="{BB962C8B-B14F-4D97-AF65-F5344CB8AC3E}">
        <p14:creationId xmlns:p14="http://schemas.microsoft.com/office/powerpoint/2010/main" val="178112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Input Type 1: keeps the actual size of the target drone in the image frame, but includes more details of the background (see the figures) which may affect the performance of the algorithm (as will be shown in the simulation results).</a:t>
            </a:r>
          </a:p>
          <a:p>
            <a:endParaRPr lang="en-CA" dirty="0"/>
          </a:p>
          <a:p>
            <a:pPr algn="l"/>
            <a:r>
              <a:rPr lang="en-CA" dirty="0"/>
              <a:t>Input Type 2: just keeps the bounding box area but resize it. Although we don’t have the background details as much as the Input Type 1, because of resizing to a fixed size, the information about the actual size of the drone will be lost. </a:t>
            </a:r>
            <a:r>
              <a:rPr lang="en-US" sz="1800" b="0" i="0" u="none" strike="noStrike" baseline="0" dirty="0">
                <a:latin typeface="NimbusRomNo9L-Regu"/>
              </a:rPr>
              <a:t>Given that this size information is indicative of the drone’s distance to the camera (farther drones appear smaller in the captured image), we lost this important feature in this type of input.</a:t>
            </a:r>
          </a:p>
          <a:p>
            <a:pPr algn="l"/>
            <a:endParaRPr lang="en-US" sz="1800" b="0" i="0" u="none" strike="noStrike" baseline="0" dirty="0">
              <a:latin typeface="NimbusRomNo9L-Regu"/>
            </a:endParaRPr>
          </a:p>
          <a:p>
            <a:pPr algn="l"/>
            <a:r>
              <a:rPr lang="en-US" sz="1800" b="0" i="0" u="none" strike="noStrike" baseline="0" dirty="0">
                <a:latin typeface="NimbusRomNo9L-Regu"/>
              </a:rPr>
              <a:t>Input Type 3: try to address the issue with the Input Type 2 by feeding the actual size of the bounding box in addition to the resized bounding box</a:t>
            </a:r>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6</a:t>
            </a:fld>
            <a:endParaRPr lang="en-US" dirty="0"/>
          </a:p>
        </p:txBody>
      </p:sp>
    </p:spTree>
    <p:extLst>
      <p:ext uri="{BB962C8B-B14F-4D97-AF65-F5344CB8AC3E}">
        <p14:creationId xmlns:p14="http://schemas.microsoft.com/office/powerpoint/2010/main" val="3277991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MSE: because of the square (or quadratic) form, the loss is sensitive to outliers for which we have larger errors.</a:t>
            </a:r>
          </a:p>
          <a:p>
            <a:endParaRPr lang="en-CA" dirty="0"/>
          </a:p>
          <a:p>
            <a:r>
              <a:rPr lang="en-CA" dirty="0"/>
              <a:t>MAE: doesn’t have the quadratic form (more robust to outliers) but at the same time, does not have a fast learning rate</a:t>
            </a:r>
          </a:p>
          <a:p>
            <a:endParaRPr lang="en-CA" dirty="0"/>
          </a:p>
          <a:p>
            <a:r>
              <a:rPr lang="en-CA" dirty="0"/>
              <a:t>Huber loss [*]: when the error is less than a threshold (i.e., not an outlier), uses MSE form and for larger errors (i.e., outliers), MAE form is utilized</a:t>
            </a:r>
          </a:p>
          <a:p>
            <a:endParaRPr lang="en-CA" dirty="0"/>
          </a:p>
          <a:p>
            <a:r>
              <a:rPr lang="en-CA" dirty="0"/>
              <a:t>[*]: </a:t>
            </a:r>
            <a:r>
              <a:rPr lang="en-US" b="0" i="0" dirty="0">
                <a:solidFill>
                  <a:srgbClr val="222222"/>
                </a:solidFill>
                <a:effectLst/>
                <a:latin typeface="Arial" panose="020B0604020202020204" pitchFamily="34" charset="0"/>
              </a:rPr>
              <a:t>Huber, Peter J. "Robust estimation of a location parameter." In </a:t>
            </a:r>
            <a:r>
              <a:rPr lang="en-US" b="0" i="1" dirty="0">
                <a:solidFill>
                  <a:srgbClr val="222222"/>
                </a:solidFill>
                <a:effectLst/>
                <a:latin typeface="Arial" panose="020B0604020202020204" pitchFamily="34" charset="0"/>
              </a:rPr>
              <a:t>Breakthroughs in statistics: Methodology and distribution</a:t>
            </a:r>
            <a:r>
              <a:rPr lang="en-US" b="0" i="0" dirty="0">
                <a:solidFill>
                  <a:srgbClr val="222222"/>
                </a:solidFill>
                <a:effectLst/>
                <a:latin typeface="Arial" panose="020B0604020202020204" pitchFamily="34" charset="0"/>
              </a:rPr>
              <a:t>, pp. 492-518. New York, NY: Springer New York, 1992.</a:t>
            </a:r>
            <a:endParaRPr lang="en-CA" dirty="0"/>
          </a:p>
          <a:p>
            <a:endParaRPr lang="en-CA" dirty="0"/>
          </a:p>
          <a:p>
            <a:r>
              <a:rPr lang="en-CA" dirty="0"/>
              <a:t>It is closely related to “smooth L1 loss”: smoothL1Loss=</a:t>
            </a:r>
            <a:r>
              <a:rPr lang="en-CA" dirty="0" err="1"/>
              <a:t>HuberLoss</a:t>
            </a:r>
            <a:r>
              <a:rPr lang="en-CA" dirty="0"/>
              <a:t>/delta (Huber divided by delta) but they have different behavior for very small and very large values of delta—You can ignore this sentence in the presentation, this is just for your information</a:t>
            </a:r>
          </a:p>
        </p:txBody>
      </p:sp>
      <p:sp>
        <p:nvSpPr>
          <p:cNvPr id="4" name="Slide Number Placeholder 3"/>
          <p:cNvSpPr>
            <a:spLocks noGrp="1"/>
          </p:cNvSpPr>
          <p:nvPr>
            <p:ph type="sldNum" sz="quarter" idx="5"/>
          </p:nvPr>
        </p:nvSpPr>
        <p:spPr/>
        <p:txBody>
          <a:bodyPr/>
          <a:lstStyle/>
          <a:p>
            <a:fld id="{7B9E8BFE-F454-44CF-A2A9-F0A1EE63C1EA}" type="slidenum">
              <a:rPr lang="en-US" smtClean="0"/>
              <a:t>7</a:t>
            </a:fld>
            <a:endParaRPr lang="en-US" dirty="0"/>
          </a:p>
        </p:txBody>
      </p:sp>
    </p:spTree>
    <p:extLst>
      <p:ext uri="{BB962C8B-B14F-4D97-AF65-F5344CB8AC3E}">
        <p14:creationId xmlns:p14="http://schemas.microsoft.com/office/powerpoint/2010/main" val="77672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9</a:t>
            </a:fld>
            <a:endParaRPr lang="en-US" dirty="0"/>
          </a:p>
        </p:txBody>
      </p:sp>
    </p:spTree>
    <p:extLst>
      <p:ext uri="{BB962C8B-B14F-4D97-AF65-F5344CB8AC3E}">
        <p14:creationId xmlns:p14="http://schemas.microsoft.com/office/powerpoint/2010/main" val="75084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25"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dirty="0"/>
              <a:t>Test #1: samples from the Blocks environment (mostly sky background)</a:t>
            </a:r>
          </a:p>
          <a:p>
            <a:pPr marL="174625" lvl="1" indent="0">
              <a:buFont typeface="Arial" panose="020B0604020202020204" pitchFamily="34" charset="0"/>
              <a:buNone/>
            </a:pPr>
            <a:endParaRPr lang="en-US" sz="1400" dirty="0"/>
          </a:p>
          <a:p>
            <a:pPr marL="174625" lvl="1" indent="0">
              <a:buFont typeface="Arial" panose="020B0604020202020204" pitchFamily="34" charset="0"/>
              <a:buNone/>
            </a:pPr>
            <a:r>
              <a:rPr lang="en-US" sz="1400" dirty="0"/>
              <a:t>In environments with backgrounds other than blue sky, the extended bounding box area contains significantly varying backgrounds</a:t>
            </a:r>
          </a:p>
          <a:p>
            <a:pPr marL="688975" lvl="2" indent="-285750"/>
            <a:r>
              <a:rPr lang="en-US" sz="1400" dirty="0"/>
              <a:t>-Potentially degrades the performance in the Input Type 1 case</a:t>
            </a:r>
          </a:p>
          <a:p>
            <a:endParaRPr lang="en-CA" dirty="0"/>
          </a:p>
          <a:p>
            <a:r>
              <a:rPr lang="en-CA" dirty="0"/>
              <a:t>Better performance seen for Input Type 2 compared to Type 1 as expected</a:t>
            </a:r>
          </a:p>
          <a:p>
            <a:endParaRPr lang="en-CA" dirty="0"/>
          </a:p>
          <a:p>
            <a:r>
              <a:rPr lang="en-CA" dirty="0"/>
              <a:t>Similar to Test #1: better results for Input Type 3 compared to Type 2</a:t>
            </a:r>
          </a:p>
          <a:p>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10</a:t>
            </a:fld>
            <a:endParaRPr lang="en-US" dirty="0"/>
          </a:p>
        </p:txBody>
      </p:sp>
    </p:spTree>
    <p:extLst>
      <p:ext uri="{BB962C8B-B14F-4D97-AF65-F5344CB8AC3E}">
        <p14:creationId xmlns:p14="http://schemas.microsoft.com/office/powerpoint/2010/main" val="424470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original 3D object format: </a:t>
            </a:r>
            <a:r>
              <a:rPr lang="en-US" sz="1200" dirty="0" err="1"/>
              <a:t>gld</a:t>
            </a:r>
            <a:r>
              <a:rPr lang="en-US" sz="1200" dirty="0"/>
              <a:t> format</a:t>
            </a:r>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11</a:t>
            </a:fld>
            <a:endParaRPr lang="en-US" dirty="0"/>
          </a:p>
        </p:txBody>
      </p:sp>
    </p:spTree>
    <p:extLst>
      <p:ext uri="{BB962C8B-B14F-4D97-AF65-F5344CB8AC3E}">
        <p14:creationId xmlns:p14="http://schemas.microsoft.com/office/powerpoint/2010/main" val="2541783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D0D0D"/>
                </a:solidFill>
                <a:effectLst/>
                <a:latin typeface="ui-sans-serif"/>
              </a:rPr>
              <a:t>A significant challenge in classical distance estimation arises from the orientation of the drone and its impact on the number of pixels it occupies in the captured image (i.e., we can not only rely on the occupied number of pixels and compare it to a reference case to estimate the distance). The classical approach needs also a reference case to extract the coefficient which shows the relation between the number of occupied pixels and the distance (we do not have such information for </a:t>
            </a:r>
            <a:r>
              <a:rPr lang="en-US" b="0" i="0">
                <a:solidFill>
                  <a:srgbClr val="0D0D0D"/>
                </a:solidFill>
                <a:effectLst/>
                <a:latin typeface="ui-sans-serif"/>
              </a:rPr>
              <a:t>the target intruder </a:t>
            </a:r>
            <a:r>
              <a:rPr lang="en-US" b="0" i="0" dirty="0">
                <a:solidFill>
                  <a:srgbClr val="0D0D0D"/>
                </a:solidFill>
                <a:effectLst/>
                <a:latin typeface="ui-sans-serif"/>
              </a:rPr>
              <a:t>drone)</a:t>
            </a:r>
            <a:endParaRPr lang="en-CA" dirty="0"/>
          </a:p>
        </p:txBody>
      </p:sp>
      <p:sp>
        <p:nvSpPr>
          <p:cNvPr id="4" name="Slide Number Placeholder 3"/>
          <p:cNvSpPr>
            <a:spLocks noGrp="1"/>
          </p:cNvSpPr>
          <p:nvPr>
            <p:ph type="sldNum" sz="quarter" idx="5"/>
          </p:nvPr>
        </p:nvSpPr>
        <p:spPr/>
        <p:txBody>
          <a:bodyPr/>
          <a:lstStyle/>
          <a:p>
            <a:fld id="{7B9E8BFE-F454-44CF-A2A9-F0A1EE63C1EA}" type="slidenum">
              <a:rPr lang="en-US" smtClean="0"/>
              <a:t>14</a:t>
            </a:fld>
            <a:endParaRPr lang="en-US" dirty="0"/>
          </a:p>
        </p:txBody>
      </p:sp>
    </p:spTree>
    <p:extLst>
      <p:ext uri="{BB962C8B-B14F-4D97-AF65-F5344CB8AC3E}">
        <p14:creationId xmlns:p14="http://schemas.microsoft.com/office/powerpoint/2010/main" val="3805734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597819"/>
            <a:ext cx="6477000" cy="1102519"/>
          </a:xfrm>
        </p:spPr>
        <p:txBody>
          <a:bodyPr lIns="0" tIns="0" rIns="0" bIns="0" anchor="b"/>
          <a:lstStyle>
            <a:lvl1pPr algn="l">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5450" y="2914650"/>
            <a:ext cx="6400800" cy="1314450"/>
          </a:xfrm>
        </p:spPr>
        <p:txBody>
          <a:bodyPr lIns="0" tIns="0" rIns="0" bIns="0"/>
          <a:lstStyle>
            <a:lvl1pPr marL="0" indent="0" algn="l">
              <a:buNone/>
              <a:defRPr>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89598"/>
            <a:ext cx="941877" cy="149844"/>
          </a:xfrm>
          <a:prstGeom prst="rect">
            <a:avLst/>
          </a:prstGeom>
        </p:spPr>
      </p:pic>
      <p:grpSp>
        <p:nvGrpSpPr>
          <p:cNvPr id="10" name="Group 9"/>
          <p:cNvGrpSpPr>
            <a:grpSpLocks noChangeAspect="1"/>
          </p:cNvGrpSpPr>
          <p:nvPr userDrawn="1"/>
        </p:nvGrpSpPr>
        <p:grpSpPr>
          <a:xfrm>
            <a:off x="7296414" y="187686"/>
            <a:ext cx="1411133" cy="103600"/>
            <a:chOff x="7339139" y="244639"/>
            <a:chExt cx="1370039" cy="100582"/>
          </a:xfrm>
        </p:grpSpPr>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39139" y="244639"/>
              <a:ext cx="351141" cy="10058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7750384" y="251723"/>
              <a:ext cx="958794" cy="86415"/>
            </a:xfrm>
            <a:prstGeom prst="rect">
              <a:avLst/>
            </a:prstGeom>
          </p:spPr>
        </p:pic>
      </p:grpSp>
    </p:spTree>
    <p:extLst>
      <p:ext uri="{BB962C8B-B14F-4D97-AF65-F5344CB8AC3E}">
        <p14:creationId xmlns:p14="http://schemas.microsoft.com/office/powerpoint/2010/main" val="33182059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 blue ">
    <p:bg>
      <p:bgPr>
        <a:solidFill>
          <a:srgbClr val="004466"/>
        </a:solidFill>
        <a:effectLst/>
      </p:bgPr>
    </p:bg>
    <p:spTree>
      <p:nvGrpSpPr>
        <p:cNvPr id="1" name=""/>
        <p:cNvGrpSpPr/>
        <p:nvPr/>
      </p:nvGrpSpPr>
      <p:grpSpPr>
        <a:xfrm>
          <a:off x="0" y="0"/>
          <a:ext cx="0" cy="0"/>
          <a:chOff x="0" y="0"/>
          <a:chExt cx="0" cy="0"/>
        </a:xfrm>
      </p:grpSpPr>
      <p:sp>
        <p:nvSpPr>
          <p:cNvPr id="14" name="Rectangle 13"/>
          <p:cNvSpPr/>
          <p:nvPr userDrawn="1"/>
        </p:nvSpPr>
        <p:spPr>
          <a:xfrm>
            <a:off x="0" y="-13855"/>
            <a:ext cx="9144000" cy="114111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a:xfrm>
            <a:off x="426245" y="256358"/>
            <a:ext cx="8187931" cy="753439"/>
          </a:xfrm>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6" name="Picture Placeholder 5"/>
          <p:cNvSpPr>
            <a:spLocks noGrp="1"/>
          </p:cNvSpPr>
          <p:nvPr>
            <p:ph type="pic" sz="quarter" idx="12"/>
          </p:nvPr>
        </p:nvSpPr>
        <p:spPr>
          <a:xfrm>
            <a:off x="425450" y="1431925"/>
            <a:ext cx="8188727" cy="3061986"/>
          </a:xfrm>
        </p:spPr>
        <p:txBody>
          <a:bodyPr anchor="ctr"/>
          <a:lstStyle>
            <a:lvl1pPr algn="ctr">
              <a:defRPr>
                <a:solidFill>
                  <a:schemeClr val="bg1">
                    <a:lumMod val="75000"/>
                  </a:schemeClr>
                </a:solidFill>
              </a:defRPr>
            </a:lvl1pPr>
          </a:lstStyle>
          <a:p>
            <a:r>
              <a:rPr lang="en-US"/>
              <a:t>Click icon to add picture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1541419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hasCustomPrompt="1"/>
          </p:nvPr>
        </p:nvSpPr>
        <p:spPr>
          <a:xfrm>
            <a:off x="875059" y="1170432"/>
            <a:ext cx="2028497" cy="2650353"/>
          </a:xfrm>
        </p:spPr>
        <p:txBody>
          <a:bodyPr anchor="ctr">
            <a:normAutofit/>
          </a:bodyPr>
          <a:lstStyle>
            <a:lvl1pPr algn="l">
              <a:defRPr sz="2000" b="1">
                <a:solidFill>
                  <a:schemeClr val="bg1"/>
                </a:solidFill>
              </a:defRPr>
            </a:lvl1pPr>
          </a:lstStyle>
          <a:p>
            <a:r>
              <a:rPr lang="en-US" dirty="0"/>
              <a:t>CLICK TO EDIT MASTER TITLE STYLE</a:t>
            </a: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428695585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 blue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5143500"/>
          </a:xfrm>
        </p:spPr>
        <p:txBody>
          <a:bodyPr anchor="ctr">
            <a:normAutofit/>
          </a:bodyPr>
          <a:lstStyle>
            <a:lvl1pPr marL="0" indent="0" algn="ctr">
              <a:buNone/>
              <a:defRPr sz="1400">
                <a:solidFill>
                  <a:schemeClr val="bg1">
                    <a:lumMod val="7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735AFF2F-A477-40DD-9D5D-27D2519027E7}"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292607983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blue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2"/>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33885566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
    <p:bg>
      <p:bgPr>
        <a:solidFill>
          <a:srgbClr val="004466"/>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3" name="Media Placeholder 2"/>
          <p:cNvSpPr>
            <a:spLocks noGrp="1"/>
          </p:cNvSpPr>
          <p:nvPr>
            <p:ph type="media" sz="quarter" idx="12"/>
          </p:nvPr>
        </p:nvSpPr>
        <p:spPr>
          <a:xfrm>
            <a:off x="0" y="0"/>
            <a:ext cx="9144000" cy="5143500"/>
          </a:xfrm>
        </p:spPr>
        <p:txBody>
          <a:bodyPr anchor="ctr"/>
          <a:lstStyle>
            <a:lvl1pPr algn="ctr">
              <a:defRPr>
                <a:solidFill>
                  <a:schemeClr val="tx2">
                    <a:lumMod val="40000"/>
                    <a:lumOff val="60000"/>
                  </a:schemeClr>
                </a:solidFill>
              </a:defRPr>
            </a:lvl1pPr>
          </a:lstStyle>
          <a:p>
            <a:r>
              <a:rPr lang="en-US"/>
              <a:t>Click icon to add media</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33625249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43583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End - blu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5450" y="1706136"/>
            <a:ext cx="5642841" cy="1102519"/>
          </a:xfrm>
        </p:spPr>
        <p:txBody>
          <a:bodyPr lIns="0" tIns="0" rIns="0" bIns="0" anchor="b">
            <a:no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425450" y="2914650"/>
            <a:ext cx="5179343" cy="1314450"/>
          </a:xfrm>
        </p:spPr>
        <p:txBody>
          <a:bodyPr lIns="0" tIns="0" rIns="0" bIns="0">
            <a:noAutofit/>
          </a:bodyPr>
          <a:lstStyle>
            <a:lvl1pPr marL="0" indent="0" algn="l">
              <a:buNone/>
              <a:defRPr sz="1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425449" y="189598"/>
            <a:ext cx="941877" cy="149844"/>
          </a:xfrm>
          <a:prstGeom prst="rect">
            <a:avLst/>
          </a:prstGeom>
        </p:spPr>
      </p:pic>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71576" y="193830"/>
            <a:ext cx="1551737" cy="141380"/>
          </a:xfrm>
          <a:prstGeom prst="rect">
            <a:avLst/>
          </a:prstGeom>
        </p:spPr>
      </p:pic>
    </p:spTree>
    <p:extLst>
      <p:ext uri="{BB962C8B-B14F-4D97-AF65-F5344CB8AC3E}">
        <p14:creationId xmlns:p14="http://schemas.microsoft.com/office/powerpoint/2010/main" val="38631558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verview / Agenda - blue ">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7" name="Text Placeholder 6"/>
          <p:cNvSpPr>
            <a:spLocks noGrp="1"/>
          </p:cNvSpPr>
          <p:nvPr>
            <p:ph type="body" sz="quarter" idx="13"/>
          </p:nvPr>
        </p:nvSpPr>
        <p:spPr>
          <a:xfrm>
            <a:off x="430213" y="290513"/>
            <a:ext cx="6726237" cy="4476750"/>
          </a:xfrm>
        </p:spPr>
        <p:txBody>
          <a:bodyPr anchor="ctr"/>
          <a:lstStyle>
            <a:lvl1pPr marL="342900" indent="-342900">
              <a:spcBef>
                <a:spcPts val="600"/>
              </a:spcBef>
              <a:spcAft>
                <a:spcPts val="0"/>
              </a:spcAft>
              <a:buClr>
                <a:schemeClr val="bg1"/>
              </a:buClr>
              <a:buFont typeface="+mj-lt"/>
              <a:buAutoNum type="arabicPeriod"/>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2" name="Footer Placeholder 1"/>
          <p:cNvSpPr>
            <a:spLocks noGrp="1"/>
          </p:cNvSpPr>
          <p:nvPr>
            <p:ph type="ftr" sz="quarter" idx="14"/>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385166523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 blue ">
    <p:bg>
      <p:bgPr>
        <a:solidFill>
          <a:srgbClr val="0044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1513" y="0"/>
            <a:ext cx="1833993" cy="5143500"/>
          </a:xfrm>
          <a:prstGeom prst="rect">
            <a:avLst/>
          </a:prstGeom>
        </p:spPr>
      </p:pic>
      <p:sp>
        <p:nvSpPr>
          <p:cNvPr id="2" name="Title 1"/>
          <p:cNvSpPr>
            <a:spLocks noGrp="1"/>
          </p:cNvSpPr>
          <p:nvPr>
            <p:ph type="title"/>
          </p:nvPr>
        </p:nvSpPr>
        <p:spPr>
          <a:xfrm>
            <a:off x="425450" y="1143160"/>
            <a:ext cx="6477001" cy="1555028"/>
          </a:xfrm>
        </p:spPr>
        <p:txBody>
          <a:bodyPr lIns="0" tIns="0" rIns="0" bIns="0" anchor="b">
            <a:noAutofit/>
          </a:bodyPr>
          <a:lstStyle>
            <a:lvl1pPr algn="l">
              <a:defRPr sz="28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25450" y="2804492"/>
            <a:ext cx="6477001" cy="1125140"/>
          </a:xfrm>
        </p:spPr>
        <p:txBody>
          <a:bodyPr lIns="0" tIns="0" rIns="0" bIns="0" anchor="t">
            <a:noAutofit/>
          </a:bodyPr>
          <a:lstStyle>
            <a:lvl1pPr marL="0" indent="0">
              <a:buNone/>
              <a:defRPr sz="1700">
                <a:solidFill>
                  <a:schemeClr val="tx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pPr/>
              <a:t>‹#›</a:t>
            </a:fld>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162381020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blue">
    <p:spTree>
      <p:nvGrpSpPr>
        <p:cNvPr id="1" name=""/>
        <p:cNvGrpSpPr/>
        <p:nvPr/>
      </p:nvGrpSpPr>
      <p:grpSpPr>
        <a:xfrm>
          <a:off x="0" y="0"/>
          <a:ext cx="0" cy="0"/>
          <a:chOff x="0" y="0"/>
          <a:chExt cx="0" cy="0"/>
        </a:xfrm>
      </p:grpSpPr>
      <p:sp>
        <p:nvSpPr>
          <p:cNvPr id="16" name="Rectangle 15"/>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5" name="Text Placeholder 4"/>
          <p:cNvSpPr>
            <a:spLocks noGrp="1"/>
          </p:cNvSpPr>
          <p:nvPr>
            <p:ph type="body" sz="quarter" idx="13"/>
          </p:nvPr>
        </p:nvSpPr>
        <p:spPr>
          <a:xfrm>
            <a:off x="430213" y="1430338"/>
            <a:ext cx="6892925" cy="298767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13653" y="0"/>
            <a:ext cx="2881706" cy="5143500"/>
          </a:xfrm>
          <a:prstGeom prst="rect">
            <a:avLst/>
          </a:prstGeom>
        </p:spPr>
      </p:pic>
      <p:sp>
        <p:nvSpPr>
          <p:cNvPr id="3" name="Footer Placeholder 2"/>
          <p:cNvSpPr>
            <a:spLocks noGrp="1"/>
          </p:cNvSpPr>
          <p:nvPr>
            <p:ph type="ftr" sz="quarter" idx="14"/>
          </p:nvPr>
        </p:nvSpPr>
        <p:spPr/>
        <p:txBody>
          <a:bodyPr/>
          <a:lstStyle/>
          <a:p>
            <a:r>
              <a:rPr lang="en-US"/>
              <a:t>NATIONAL RESEARCH COUNCIL CANADA</a:t>
            </a:r>
            <a:endParaRPr lang="en-US" dirty="0"/>
          </a:p>
        </p:txBody>
      </p:sp>
    </p:spTree>
    <p:extLst>
      <p:ext uri="{BB962C8B-B14F-4D97-AF65-F5344CB8AC3E}">
        <p14:creationId xmlns:p14="http://schemas.microsoft.com/office/powerpoint/2010/main" val="54324462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picture - blue ">
    <p:spTree>
      <p:nvGrpSpPr>
        <p:cNvPr id="1" name=""/>
        <p:cNvGrpSpPr/>
        <p:nvPr/>
      </p:nvGrpSpPr>
      <p:grpSpPr>
        <a:xfrm>
          <a:off x="0" y="0"/>
          <a:ext cx="0" cy="0"/>
          <a:chOff x="0" y="0"/>
          <a:chExt cx="0" cy="0"/>
        </a:xfrm>
      </p:grpSpPr>
      <p:sp>
        <p:nvSpPr>
          <p:cNvPr id="16" name="Rectangle 15"/>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8" name="Picture Placeholder 10"/>
          <p:cNvSpPr>
            <a:spLocks noGrp="1" noChangeAspect="1"/>
          </p:cNvSpPr>
          <p:nvPr>
            <p:ph type="pic" sz="quarter" idx="13"/>
          </p:nvPr>
        </p:nvSpPr>
        <p:spPr>
          <a:xfrm>
            <a:off x="6186685" y="1641001"/>
            <a:ext cx="2560320" cy="2560320"/>
          </a:xfrm>
          <a:prstGeom prst="ellipse">
            <a:avLst/>
          </a:prstGeom>
        </p:spPr>
        <p:txBody>
          <a:bodyPr anchor="ctr"/>
          <a:lstStyle>
            <a:lvl1pPr algn="ctr">
              <a:defRPr>
                <a:solidFill>
                  <a:schemeClr val="bg1">
                    <a:lumMod val="75000"/>
                  </a:schemeClr>
                </a:solidFill>
              </a:defRPr>
            </a:lvl1pPr>
          </a:lstStyle>
          <a:p>
            <a:r>
              <a:rPr lang="en-US"/>
              <a:t>Click icon to add picture</a:t>
            </a:r>
            <a:endParaRPr lang="en-US" dirty="0"/>
          </a:p>
        </p:txBody>
      </p:sp>
      <p:sp>
        <p:nvSpPr>
          <p:cNvPr id="5" name="Text Placeholder 4"/>
          <p:cNvSpPr>
            <a:spLocks noGrp="1"/>
          </p:cNvSpPr>
          <p:nvPr>
            <p:ph type="body" sz="quarter" idx="14"/>
          </p:nvPr>
        </p:nvSpPr>
        <p:spPr>
          <a:xfrm>
            <a:off x="430213" y="1430338"/>
            <a:ext cx="5351462" cy="297338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5"/>
          </p:nvPr>
        </p:nvSpPr>
        <p:spPr/>
        <p:txBody>
          <a:bodyPr/>
          <a:lstStyle/>
          <a:p>
            <a:r>
              <a:rPr lang="en-US"/>
              <a:t>NATIONAL RESEARCH COUNCIL CANADA</a:t>
            </a:r>
            <a:endParaRPr lang="en-US" dirty="0"/>
          </a:p>
        </p:txBody>
      </p:sp>
    </p:spTree>
    <p:extLst>
      <p:ext uri="{BB962C8B-B14F-4D97-AF65-F5344CB8AC3E}">
        <p14:creationId xmlns:p14="http://schemas.microsoft.com/office/powerpoint/2010/main" val="13046322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no curved lines - blue">
    <p:spTree>
      <p:nvGrpSpPr>
        <p:cNvPr id="1" name=""/>
        <p:cNvGrpSpPr/>
        <p:nvPr/>
      </p:nvGrpSpPr>
      <p:grpSpPr>
        <a:xfrm>
          <a:off x="0" y="0"/>
          <a:ext cx="0" cy="0"/>
          <a:chOff x="0" y="0"/>
          <a:chExt cx="0" cy="0"/>
        </a:xfrm>
      </p:grpSpPr>
      <p:sp>
        <p:nvSpPr>
          <p:cNvPr id="13" name="Rectangle 12"/>
          <p:cNvSpPr/>
          <p:nvPr userDrawn="1"/>
        </p:nvSpPr>
        <p:spPr>
          <a:xfrm>
            <a:off x="0" y="0"/>
            <a:ext cx="9144000" cy="1141111"/>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a:xfrm>
            <a:off x="426245" y="256358"/>
            <a:ext cx="8184969" cy="753439"/>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428264" y="1431925"/>
            <a:ext cx="8185913" cy="2973388"/>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p>
            <a:r>
              <a:rPr lang="en-US"/>
              <a:t>NATIONAL RESEARCH COUNCIL CANADA</a:t>
            </a:r>
            <a:endParaRPr lang="en-US" dirty="0"/>
          </a:p>
        </p:txBody>
      </p:sp>
    </p:spTree>
    <p:extLst>
      <p:ext uri="{BB962C8B-B14F-4D97-AF65-F5344CB8AC3E}">
        <p14:creationId xmlns:p14="http://schemas.microsoft.com/office/powerpoint/2010/main" val="18584168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blue ">
    <p:bg>
      <p:bgPr>
        <a:solidFill>
          <a:srgbClr val="004466"/>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1513" y="0"/>
            <a:ext cx="1833993" cy="5143500"/>
          </a:xfrm>
          <a:prstGeom prst="rect">
            <a:avLst/>
          </a:prstGeom>
        </p:spPr>
      </p:pic>
      <p:sp>
        <p:nvSpPr>
          <p:cNvPr id="16" name="Rectangle 15"/>
          <p:cNvSpPr/>
          <p:nvPr userDrawn="1"/>
        </p:nvSpPr>
        <p:spPr>
          <a:xfrm>
            <a:off x="0" y="0"/>
            <a:ext cx="9144000" cy="114111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428265" y="1431925"/>
            <a:ext cx="6886935" cy="2973388"/>
          </a:xfrm>
        </p:spPr>
        <p:txBody>
          <a:bodyPr/>
          <a:lstStyle>
            <a:lvl1pPr>
              <a:lnSpc>
                <a:spcPct val="100000"/>
              </a:lnSpc>
              <a:defRPr>
                <a:solidFill>
                  <a:schemeClr val="tx2">
                    <a:lumMod val="40000"/>
                    <a:lumOff val="60000"/>
                  </a:schemeClr>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234812839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picture - blue">
    <p:bg>
      <p:bgPr>
        <a:solidFill>
          <a:srgbClr val="004466"/>
        </a:solidFill>
        <a:effectLst/>
      </p:bgPr>
    </p:bg>
    <p:spTree>
      <p:nvGrpSpPr>
        <p:cNvPr id="1" name=""/>
        <p:cNvGrpSpPr/>
        <p:nvPr/>
      </p:nvGrpSpPr>
      <p:grpSpPr>
        <a:xfrm>
          <a:off x="0" y="0"/>
          <a:ext cx="0" cy="0"/>
          <a:chOff x="0" y="0"/>
          <a:chExt cx="0" cy="0"/>
        </a:xfrm>
      </p:grpSpPr>
      <p:sp>
        <p:nvSpPr>
          <p:cNvPr id="16" name="Rectangle 15"/>
          <p:cNvSpPr/>
          <p:nvPr userDrawn="1"/>
        </p:nvSpPr>
        <p:spPr>
          <a:xfrm>
            <a:off x="0" y="0"/>
            <a:ext cx="9144000" cy="114111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428265" y="1431925"/>
            <a:ext cx="5624319" cy="2973388"/>
          </a:xfrm>
        </p:spPr>
        <p:txBody>
          <a:bodyPr/>
          <a:lstStyle>
            <a:lvl1pPr>
              <a:lnSpc>
                <a:spcPct val="100000"/>
              </a:lnSpc>
              <a:defRPr>
                <a:solidFill>
                  <a:schemeClr val="tx2">
                    <a:lumMod val="40000"/>
                    <a:lumOff val="60000"/>
                  </a:schemeClr>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10"/>
          <p:cNvSpPr>
            <a:spLocks noGrp="1" noChangeAspect="1"/>
          </p:cNvSpPr>
          <p:nvPr>
            <p:ph type="pic" sz="quarter" idx="13"/>
          </p:nvPr>
        </p:nvSpPr>
        <p:spPr>
          <a:xfrm>
            <a:off x="6186685" y="1641001"/>
            <a:ext cx="2560320" cy="2560320"/>
          </a:xfrm>
          <a:prstGeom prst="ellipse">
            <a:avLst/>
          </a:prstGeom>
        </p:spPr>
        <p:txBody>
          <a:bodyPr anchor="ctr">
            <a:normAutofit/>
          </a:bodyPr>
          <a:lstStyle>
            <a:lvl1pPr algn="ctr">
              <a:defRPr sz="1200">
                <a:solidFill>
                  <a:schemeClr val="bg1">
                    <a:lumMod val="75000"/>
                  </a:schemeClr>
                </a:solidFill>
              </a:defRPr>
            </a:lvl1pPr>
          </a:lstStyle>
          <a:p>
            <a:r>
              <a:rPr lang="en-US"/>
              <a:t>Click icon to add picture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4"/>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101761279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no curved lines - blue ">
    <p:bg>
      <p:bgPr>
        <a:solidFill>
          <a:srgbClr val="004466"/>
        </a:solidFill>
        <a:effectLst/>
      </p:bgPr>
    </p:bg>
    <p:spTree>
      <p:nvGrpSpPr>
        <p:cNvPr id="1" name=""/>
        <p:cNvGrpSpPr/>
        <p:nvPr/>
      </p:nvGrpSpPr>
      <p:grpSpPr>
        <a:xfrm>
          <a:off x="0" y="0"/>
          <a:ext cx="0" cy="0"/>
          <a:chOff x="0" y="0"/>
          <a:chExt cx="0" cy="0"/>
        </a:xfrm>
      </p:grpSpPr>
      <p:sp>
        <p:nvSpPr>
          <p:cNvPr id="17" name="Rectangle 16"/>
          <p:cNvSpPr/>
          <p:nvPr userDrawn="1"/>
        </p:nvSpPr>
        <p:spPr>
          <a:xfrm>
            <a:off x="0" y="0"/>
            <a:ext cx="9144000" cy="1141111"/>
          </a:xfrm>
          <a:prstGeom prst="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endParaRPr>
          </a:p>
        </p:txBody>
      </p:sp>
      <p:sp>
        <p:nvSpPr>
          <p:cNvPr id="2" name="Title 1"/>
          <p:cNvSpPr>
            <a:spLocks noGrp="1"/>
          </p:cNvSpPr>
          <p:nvPr>
            <p:ph type="title"/>
          </p:nvPr>
        </p:nvSpPr>
        <p:spPr>
          <a:xfrm>
            <a:off x="426245" y="256358"/>
            <a:ext cx="8191657" cy="753439"/>
          </a:xfrm>
        </p:spPr>
        <p:txBody>
          <a:bodyPr/>
          <a:lstStyle>
            <a:lvl1pPr>
              <a:defRPr>
                <a:solidFill>
                  <a:schemeClr val="bg1"/>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77E68ECE-59D7-452D-8595-BBB947F3BD2D}" type="slidenum">
              <a:rPr lang="en-US" smtClean="0"/>
              <a:pPr/>
              <a:t>‹#›</a:t>
            </a:fld>
            <a:endParaRPr lang="en-US" dirty="0"/>
          </a:p>
        </p:txBody>
      </p:sp>
      <p:sp>
        <p:nvSpPr>
          <p:cNvPr id="10" name="Text Placeholder 9"/>
          <p:cNvSpPr>
            <a:spLocks noGrp="1"/>
          </p:cNvSpPr>
          <p:nvPr>
            <p:ph type="body" sz="quarter" idx="12"/>
          </p:nvPr>
        </p:nvSpPr>
        <p:spPr>
          <a:xfrm>
            <a:off x="428265" y="1431925"/>
            <a:ext cx="8185912" cy="2973388"/>
          </a:xfrm>
        </p:spPr>
        <p:txBody>
          <a:bodyPr/>
          <a:lstStyle>
            <a:lvl1pPr>
              <a:defRPr>
                <a:solidFill>
                  <a:schemeClr val="tx2">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8825" y="4832472"/>
            <a:ext cx="493740" cy="141430"/>
          </a:xfrm>
          <a:prstGeom prst="rect">
            <a:avLst/>
          </a:prstGeom>
        </p:spPr>
      </p:pic>
      <p:sp>
        <p:nvSpPr>
          <p:cNvPr id="3" name="Footer Placeholder 2"/>
          <p:cNvSpPr>
            <a:spLocks noGrp="1"/>
          </p:cNvSpPr>
          <p:nvPr>
            <p:ph type="ftr" sz="quarter" idx="13"/>
          </p:nvPr>
        </p:nvSpPr>
        <p:spPr/>
        <p:txBody>
          <a:bodyPr/>
          <a:lstStyle>
            <a:lvl1pPr>
              <a:defRPr>
                <a:solidFill>
                  <a:schemeClr val="bg1"/>
                </a:solidFill>
              </a:defRPr>
            </a:lvl1pPr>
          </a:lstStyle>
          <a:p>
            <a:r>
              <a:rPr lang="en-US" dirty="0"/>
              <a:t>NATIONAL RESEARCH COUNCIL CANADA</a:t>
            </a:r>
          </a:p>
        </p:txBody>
      </p:sp>
    </p:spTree>
    <p:extLst>
      <p:ext uri="{BB962C8B-B14F-4D97-AF65-F5344CB8AC3E}">
        <p14:creationId xmlns:p14="http://schemas.microsoft.com/office/powerpoint/2010/main" val="347522752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246" y="256358"/>
            <a:ext cx="6891768" cy="753439"/>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26246" y="1431925"/>
            <a:ext cx="6891768" cy="316269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86800" y="4767263"/>
            <a:ext cx="457200" cy="273844"/>
          </a:xfrm>
          <a:prstGeom prst="rect">
            <a:avLst/>
          </a:prstGeom>
        </p:spPr>
        <p:txBody>
          <a:bodyPr vert="horz" lIns="91440" tIns="45720" rIns="91440" bIns="45720" rtlCol="0" anchor="ctr"/>
          <a:lstStyle>
            <a:lvl1pPr algn="l">
              <a:defRPr sz="900">
                <a:solidFill>
                  <a:schemeClr val="accent2"/>
                </a:solidFill>
                <a:latin typeface="Arial" panose="020B0604020202020204" pitchFamily="34" charset="0"/>
                <a:cs typeface="Arial" panose="020B0604020202020204" pitchFamily="34" charset="0"/>
              </a:defRPr>
            </a:lvl1pPr>
          </a:lstStyle>
          <a:p>
            <a:fld id="{77E68ECE-59D7-452D-8595-BBB947F3BD2D}" type="slidenum">
              <a:rPr lang="en-US" smtClean="0"/>
              <a:pPr/>
              <a:t>‹#›</a:t>
            </a:fld>
            <a:endParaRPr lang="en-US" dirty="0"/>
          </a:p>
        </p:txBody>
      </p:sp>
      <p:sp>
        <p:nvSpPr>
          <p:cNvPr id="4" name="Footer Placeholder 3"/>
          <p:cNvSpPr>
            <a:spLocks noGrp="1"/>
          </p:cNvSpPr>
          <p:nvPr>
            <p:ph type="ftr" sz="quarter" idx="3"/>
          </p:nvPr>
        </p:nvSpPr>
        <p:spPr>
          <a:xfrm>
            <a:off x="325948" y="4767263"/>
            <a:ext cx="5662117" cy="274637"/>
          </a:xfrm>
          <a:prstGeom prst="rect">
            <a:avLst/>
          </a:prstGeom>
        </p:spPr>
        <p:txBody>
          <a:bodyPr vert="horz" lIns="91440" tIns="45720" rIns="91440" bIns="45720" rtlCol="0" anchor="ctr"/>
          <a:lstStyle>
            <a:lvl1pPr algn="l">
              <a:defRPr sz="800" b="1">
                <a:solidFill>
                  <a:schemeClr val="tx1">
                    <a:tint val="75000"/>
                  </a:schemeClr>
                </a:solidFill>
              </a:defRPr>
            </a:lvl1pPr>
          </a:lstStyle>
          <a:p>
            <a:r>
              <a:rPr lang="en-US"/>
              <a:t>NATIONAL RESEARCH COUNCIL CANADA</a:t>
            </a:r>
            <a:endParaRPr lang="en-US" dirty="0"/>
          </a:p>
        </p:txBody>
      </p:sp>
    </p:spTree>
    <p:extLst>
      <p:ext uri="{BB962C8B-B14F-4D97-AF65-F5344CB8AC3E}">
        <p14:creationId xmlns:p14="http://schemas.microsoft.com/office/powerpoint/2010/main" val="1596477280"/>
      </p:ext>
    </p:extLst>
  </p:cSld>
  <p:clrMap bg1="lt1" tx1="dk1" bg2="lt2" tx2="dk2" accent1="accent1" accent2="accent2" accent3="accent3" accent4="accent4" accent5="accent5" accent6="accent6" hlink="hlink" folHlink="folHlink"/>
  <p:sldLayoutIdLst>
    <p:sldLayoutId id="2147483686" r:id="rId1"/>
    <p:sldLayoutId id="2147483733" r:id="rId2"/>
    <p:sldLayoutId id="2147483687" r:id="rId3"/>
    <p:sldLayoutId id="2147483715" r:id="rId4"/>
    <p:sldLayoutId id="2147483716" r:id="rId5"/>
    <p:sldLayoutId id="2147483717" r:id="rId6"/>
    <p:sldLayoutId id="2147483688" r:id="rId7"/>
    <p:sldLayoutId id="2147483689" r:id="rId8"/>
    <p:sldLayoutId id="2147483690" r:id="rId9"/>
    <p:sldLayoutId id="2147483691" r:id="rId10"/>
    <p:sldLayoutId id="2147483701" r:id="rId11"/>
    <p:sldLayoutId id="2147483734" r:id="rId12"/>
    <p:sldLayoutId id="2147483699" r:id="rId13"/>
    <p:sldLayoutId id="2147483732" r:id="rId14"/>
    <p:sldLayoutId id="2147483735" r:id="rId15"/>
    <p:sldLayoutId id="2147483700" r:id="rId16"/>
  </p:sldLayoutIdLst>
  <p:transition>
    <p:fade/>
  </p:transition>
  <p:hf hdr="0" dt="0"/>
  <p:txStyles>
    <p:titleStyle>
      <a:lvl1pPr algn="l" defTabSz="914400" rtl="0" eaLnBrk="1" latinLnBrk="0" hangingPunct="1">
        <a:spcBef>
          <a:spcPct val="0"/>
        </a:spcBef>
        <a:buNone/>
        <a:defRPr sz="28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None/>
        <a:defRPr sz="17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700" kern="1200">
          <a:solidFill>
            <a:srgbClr val="3B495A"/>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600"/>
        </a:spcBef>
        <a:spcAft>
          <a:spcPts val="600"/>
        </a:spcAft>
        <a:buFont typeface="Arial" panose="020B0604020202020204" pitchFamily="34" charset="0"/>
        <a:buChar char="•"/>
        <a:defRPr sz="1700" kern="1200">
          <a:solidFill>
            <a:srgbClr val="3B495A"/>
          </a:solidFill>
          <a:latin typeface="Arial" panose="020B0604020202020204" pitchFamily="34" charset="0"/>
          <a:ea typeface="+mn-ea"/>
          <a:cs typeface="Arial" panose="020B0604020202020204" pitchFamily="34" charset="0"/>
        </a:defRPr>
      </a:lvl3pPr>
      <a:lvl4pPr marL="5715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4pPr>
      <a:lvl5pPr marL="1027113"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emf"/></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u="sng" dirty="0" err="1"/>
              <a:t>DroneRanger</a:t>
            </a:r>
            <a:r>
              <a:rPr lang="en-US" dirty="0"/>
              <a:t>: Vision-Driven Deep Learning for Drone Distance Estimation</a:t>
            </a:r>
          </a:p>
        </p:txBody>
      </p:sp>
      <p:sp>
        <p:nvSpPr>
          <p:cNvPr id="3" name="Subtitle 2"/>
          <p:cNvSpPr>
            <a:spLocks noGrp="1"/>
          </p:cNvSpPr>
          <p:nvPr>
            <p:ph type="subTitle" idx="1"/>
          </p:nvPr>
        </p:nvSpPr>
        <p:spPr/>
        <p:txBody>
          <a:bodyPr/>
          <a:lstStyle/>
          <a:p>
            <a:r>
              <a:rPr lang="da-DK" dirty="0"/>
              <a:t>Hamid Azad</a:t>
            </a:r>
            <a:r>
              <a:rPr lang="da-DK" baseline="30000" dirty="0"/>
              <a:t>1</a:t>
            </a:r>
            <a:r>
              <a:rPr lang="da-DK" dirty="0"/>
              <a:t>, Varun Mehta</a:t>
            </a:r>
            <a:r>
              <a:rPr lang="da-DK" baseline="30000" dirty="0"/>
              <a:t>2</a:t>
            </a:r>
            <a:r>
              <a:rPr lang="da-DK" dirty="0"/>
              <a:t>, Iraj Mantegh</a:t>
            </a:r>
            <a:r>
              <a:rPr lang="da-DK" baseline="30000" dirty="0"/>
              <a:t>2</a:t>
            </a:r>
            <a:r>
              <a:rPr lang="da-DK" dirty="0"/>
              <a:t>, Miodrag Bolic</a:t>
            </a:r>
            <a:r>
              <a:rPr lang="da-DK" baseline="30000" dirty="0"/>
              <a:t>1</a:t>
            </a:r>
            <a:endParaRPr lang="da-DK" dirty="0"/>
          </a:p>
          <a:p>
            <a:r>
              <a:rPr lang="da-DK" sz="1100" baseline="30000" dirty="0"/>
              <a:t>1</a:t>
            </a:r>
            <a:r>
              <a:rPr lang="da-DK" sz="1100" dirty="0"/>
              <a:t>: </a:t>
            </a:r>
            <a:r>
              <a:rPr lang="en-US" sz="1100" dirty="0"/>
              <a:t>School of Electrical Engineering and Computer Science (SEECS), University of Ottawa</a:t>
            </a:r>
            <a:r>
              <a:rPr lang="da-DK" sz="1100" dirty="0"/>
              <a:t>, Ottawa, ON., Canada </a:t>
            </a:r>
          </a:p>
          <a:p>
            <a:r>
              <a:rPr lang="da-DK" sz="1100" baseline="30000" dirty="0"/>
              <a:t>2</a:t>
            </a:r>
            <a:r>
              <a:rPr lang="da-DK" sz="1100" dirty="0"/>
              <a:t>: </a:t>
            </a:r>
            <a:r>
              <a:rPr lang="en-US" sz="1100" dirty="0"/>
              <a:t>National Research Council Canada (NRC), Montreal, QC., Canada</a:t>
            </a:r>
            <a:endParaRPr lang="en-US" sz="1100" baseline="30000" dirty="0"/>
          </a:p>
        </p:txBody>
      </p:sp>
      <p:pic>
        <p:nvPicPr>
          <p:cNvPr id="4"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674" y="4744232"/>
            <a:ext cx="529225" cy="39488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5211" y="105426"/>
            <a:ext cx="529225" cy="39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09965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analysis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10</a:t>
            </a:fld>
            <a:endParaRPr lang="en-US" dirty="0"/>
          </a:p>
        </p:txBody>
      </p:sp>
      <mc:AlternateContent xmlns:mc="http://schemas.openxmlformats.org/markup-compatibility/2006">
        <mc:Choice xmlns:a14="http://schemas.microsoft.com/office/drawing/2010/main" Requires="a14">
          <p:sp>
            <p:nvSpPr>
              <p:cNvPr id="5" name="Text Placeholder 4"/>
              <p:cNvSpPr>
                <a:spLocks noGrp="1"/>
              </p:cNvSpPr>
              <p:nvPr>
                <p:ph type="body" sz="quarter" idx="14"/>
              </p:nvPr>
            </p:nvSpPr>
            <p:spPr>
              <a:xfrm>
                <a:off x="92740" y="1430338"/>
                <a:ext cx="5308819" cy="1961255"/>
              </a:xfrm>
            </p:spPr>
            <p:txBody>
              <a:bodyPr/>
              <a:lstStyle/>
              <a:p>
                <a:pPr marL="285750" indent="-285750">
                  <a:buFont typeface="Arial" panose="020B0604020202020204" pitchFamily="34" charset="0"/>
                  <a:buChar char="–"/>
                </a:pPr>
                <a:r>
                  <a:rPr lang="en-US" sz="1600" b="1" dirty="0"/>
                  <a:t>Test #2</a:t>
                </a:r>
              </a:p>
              <a:p>
                <a:pPr marL="460375" lvl="1" indent="-285750">
                  <a:buFont typeface="Arial" panose="020B0604020202020204" pitchFamily="34" charset="0"/>
                  <a:buChar char="•"/>
                </a:pPr>
                <a:r>
                  <a:rPr lang="en-US" sz="1400" dirty="0"/>
                  <a:t>The effect of background on the performance of Input Type 1</a:t>
                </a:r>
              </a:p>
              <a:p>
                <a:pPr marL="460375" lvl="1" indent="-285750">
                  <a:buFont typeface="Arial" panose="020B0604020202020204" pitchFamily="34" charset="0"/>
                  <a:buChar char="•"/>
                </a:pPr>
                <a:r>
                  <a:rPr lang="en-US" sz="1400" dirty="0"/>
                  <a:t>Same drone model in two Blocks and City Park environments (800 frames for each case</a:t>
                </a:r>
                <a:r>
                  <a:rPr lang="en-US" sz="1400" dirty="0">
                    <a:sym typeface="Wingdings" panose="05000000000000000000" pitchFamily="2" charset="2"/>
                  </a:rPr>
                  <a:t>1280 for training/320 for test)</a:t>
                </a:r>
              </a:p>
              <a:p>
                <a:pPr marL="460375" lvl="1" indent="-285750">
                  <a:buFont typeface="Arial" panose="020B0604020202020204" pitchFamily="34" charset="0"/>
                  <a:buChar char="•"/>
                </a:pPr>
                <a:r>
                  <a:rPr lang="en-US" sz="1400" dirty="0"/>
                  <a:t>The coefficient of determination </a:t>
                </a:r>
                <a:r>
                  <a:rPr lang="en-US" sz="1400" b="1" dirty="0"/>
                  <a:t>R</a:t>
                </a:r>
                <a:r>
                  <a:rPr lang="en-US" sz="1400" b="1" baseline="30000" dirty="0"/>
                  <a:t>2</a:t>
                </a:r>
                <a:r>
                  <a:rPr lang="en-US" sz="1400" dirty="0"/>
                  <a:t> : the goodness of fit (suggested by reviewers)</a:t>
                </a:r>
              </a:p>
              <a:p>
                <a:pPr marL="688975" lvl="2" indent="-285750"/>
                <a14:m>
                  <m:oMath xmlns:m="http://schemas.openxmlformats.org/officeDocument/2006/math">
                    <m:r>
                      <a:rPr lang="en-CA" sz="1400" b="0" i="1" smtClean="0">
                        <a:latin typeface="Cambria Math" panose="02040503050406030204" pitchFamily="18" charset="0"/>
                      </a:rPr>
                      <m:t>𝑆</m:t>
                    </m:r>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𝑆</m:t>
                        </m:r>
                      </m:e>
                      <m:sub>
                        <m:r>
                          <a:rPr lang="en-CA" sz="1400" b="0" i="1" smtClean="0">
                            <a:latin typeface="Cambria Math" panose="02040503050406030204" pitchFamily="18" charset="0"/>
                          </a:rPr>
                          <m:t>𝑟𝑒𝑠</m:t>
                        </m:r>
                      </m:sub>
                    </m:sSub>
                  </m:oMath>
                </a14:m>
                <a:r>
                  <a:rPr lang="en-US" sz="1400" dirty="0"/>
                  <a:t>: the sum of squared errors between the ground truth and estimated values</a:t>
                </a:r>
              </a:p>
              <a:p>
                <a:pPr marL="688975" lvl="2" indent="-285750"/>
                <a14:m>
                  <m:oMath xmlns:m="http://schemas.openxmlformats.org/officeDocument/2006/math">
                    <m:r>
                      <a:rPr lang="en-CA" sz="1400" b="0" i="1" smtClean="0">
                        <a:latin typeface="Cambria Math" panose="02040503050406030204" pitchFamily="18" charset="0"/>
                      </a:rPr>
                      <m:t>𝑆</m:t>
                    </m:r>
                    <m:sSub>
                      <m:sSubPr>
                        <m:ctrlPr>
                          <a:rPr lang="en-CA" sz="1400" b="0" i="1" smtClean="0">
                            <a:latin typeface="Cambria Math" panose="02040503050406030204" pitchFamily="18" charset="0"/>
                          </a:rPr>
                        </m:ctrlPr>
                      </m:sSubPr>
                      <m:e>
                        <m:r>
                          <a:rPr lang="en-CA" sz="1400" b="0" i="1" smtClean="0">
                            <a:latin typeface="Cambria Math" panose="02040503050406030204" pitchFamily="18" charset="0"/>
                          </a:rPr>
                          <m:t>𝑆</m:t>
                        </m:r>
                      </m:e>
                      <m:sub>
                        <m:r>
                          <a:rPr lang="en-CA" sz="1400" b="0" i="1" smtClean="0">
                            <a:latin typeface="Cambria Math" panose="02040503050406030204" pitchFamily="18" charset="0"/>
                          </a:rPr>
                          <m:t>𝑡𝑜𝑡</m:t>
                        </m:r>
                      </m:sub>
                    </m:sSub>
                  </m:oMath>
                </a14:m>
                <a:r>
                  <a:rPr lang="en-US" sz="1400" dirty="0"/>
                  <a:t>: the total sum of squares</a:t>
                </a:r>
              </a:p>
              <a:p>
                <a:pPr marL="460375" lvl="1" indent="-285750">
                  <a:buFont typeface="Arial" panose="020B0604020202020204" pitchFamily="34" charset="0"/>
                  <a:buChar char="•"/>
                </a:pPr>
                <a:r>
                  <a:rPr lang="en-US" sz="1400" b="1" dirty="0"/>
                  <a:t>R</a:t>
                </a:r>
                <a:r>
                  <a:rPr lang="en-US" sz="1400" b="1" baseline="30000" dirty="0"/>
                  <a:t>2</a:t>
                </a:r>
                <a:r>
                  <a:rPr lang="en-US" sz="1400" dirty="0"/>
                  <a:t> values for three types of inputs: 0.84, 0.91, 0.98</a:t>
                </a:r>
              </a:p>
            </p:txBody>
          </p:sp>
        </mc:Choice>
        <mc:Fallback>
          <p:sp>
            <p:nvSpPr>
              <p:cNvPr id="5" name="Text Placeholder 4"/>
              <p:cNvSpPr>
                <a:spLocks noGrp="1" noRot="1" noChangeAspect="1" noMove="1" noResize="1" noEditPoints="1" noAdjustHandles="1" noChangeArrowheads="1" noChangeShapeType="1" noTextEdit="1"/>
              </p:cNvSpPr>
              <p:nvPr>
                <p:ph type="body" sz="quarter" idx="14"/>
              </p:nvPr>
            </p:nvSpPr>
            <p:spPr>
              <a:xfrm>
                <a:off x="92740" y="1430338"/>
                <a:ext cx="5308819" cy="1961255"/>
              </a:xfrm>
              <a:blipFill>
                <a:blip r:embed="rId3"/>
                <a:stretch>
                  <a:fillRect l="-2181" t="-3427" r="-2296" b="-62928"/>
                </a:stretch>
              </a:blipFill>
            </p:spPr>
            <p:txBody>
              <a:bodyPr/>
              <a:lstStyle/>
              <a:p>
                <a:r>
                  <a:rPr lang="en-CA">
                    <a:noFill/>
                  </a:rPr>
                  <a:t> </a:t>
                </a:r>
              </a:p>
            </p:txBody>
          </p:sp>
        </mc:Fallback>
      </mc:AlternateContent>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0" name="Picture 9">
            <a:extLst>
              <a:ext uri="{FF2B5EF4-FFF2-40B4-BE49-F238E27FC236}">
                <a16:creationId xmlns:a16="http://schemas.microsoft.com/office/drawing/2014/main" id="{32666664-DEBC-CEF3-88FE-F2222B1268CC}"/>
              </a:ext>
            </a:extLst>
          </p:cNvPr>
          <p:cNvPicPr>
            <a:picLocks noChangeAspect="1"/>
          </p:cNvPicPr>
          <p:nvPr/>
        </p:nvPicPr>
        <p:blipFill>
          <a:blip r:embed="rId5"/>
          <a:stretch>
            <a:fillRect/>
          </a:stretch>
        </p:blipFill>
        <p:spPr>
          <a:xfrm>
            <a:off x="5655597" y="0"/>
            <a:ext cx="3109951" cy="1144720"/>
          </a:xfrm>
          <a:prstGeom prst="rect">
            <a:avLst/>
          </a:prstGeom>
        </p:spPr>
      </p:pic>
      <p:pic>
        <p:nvPicPr>
          <p:cNvPr id="11" name="Picture 10">
            <a:extLst>
              <a:ext uri="{FF2B5EF4-FFF2-40B4-BE49-F238E27FC236}">
                <a16:creationId xmlns:a16="http://schemas.microsoft.com/office/drawing/2014/main" id="{83CC3054-5548-14F0-4C4C-10BD8ED43FD8}"/>
              </a:ext>
            </a:extLst>
          </p:cNvPr>
          <p:cNvPicPr>
            <a:picLocks noChangeAspect="1"/>
          </p:cNvPicPr>
          <p:nvPr/>
        </p:nvPicPr>
        <p:blipFill>
          <a:blip r:embed="rId6"/>
          <a:stretch>
            <a:fillRect/>
          </a:stretch>
        </p:blipFill>
        <p:spPr>
          <a:xfrm>
            <a:off x="5360462" y="1314245"/>
            <a:ext cx="3781749" cy="3383280"/>
          </a:xfrm>
          <a:prstGeom prst="rect">
            <a:avLst/>
          </a:prstGeom>
        </p:spPr>
      </p:pic>
      <p:pic>
        <p:nvPicPr>
          <p:cNvPr id="8" name="Picture 7">
            <a:extLst>
              <a:ext uri="{FF2B5EF4-FFF2-40B4-BE49-F238E27FC236}">
                <a16:creationId xmlns:a16="http://schemas.microsoft.com/office/drawing/2014/main" id="{F5F1BEAE-0A16-531A-E590-005701EA1F3E}"/>
              </a:ext>
            </a:extLst>
          </p:cNvPr>
          <p:cNvPicPr>
            <a:picLocks noChangeAspect="1"/>
          </p:cNvPicPr>
          <p:nvPr/>
        </p:nvPicPr>
        <p:blipFill>
          <a:blip r:embed="rId7"/>
          <a:stretch>
            <a:fillRect/>
          </a:stretch>
        </p:blipFill>
        <p:spPr>
          <a:xfrm>
            <a:off x="4121951" y="3740706"/>
            <a:ext cx="1533646" cy="513539"/>
          </a:xfrm>
          <a:prstGeom prst="rect">
            <a:avLst/>
          </a:prstGeom>
        </p:spPr>
      </p:pic>
    </p:spTree>
    <p:extLst>
      <p:ext uri="{BB962C8B-B14F-4D97-AF65-F5344CB8AC3E}">
        <p14:creationId xmlns:p14="http://schemas.microsoft.com/office/powerpoint/2010/main" val="201946316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analysis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11</a:t>
            </a:fld>
            <a:endParaRPr lang="en-US" dirty="0"/>
          </a:p>
        </p:txBody>
      </p:sp>
      <p:sp>
        <p:nvSpPr>
          <p:cNvPr id="5" name="Text Placeholder 4"/>
          <p:cNvSpPr>
            <a:spLocks noGrp="1"/>
          </p:cNvSpPr>
          <p:nvPr>
            <p:ph type="body" sz="quarter" idx="14"/>
          </p:nvPr>
        </p:nvSpPr>
        <p:spPr>
          <a:xfrm>
            <a:off x="430212" y="1298360"/>
            <a:ext cx="5376699" cy="2973387"/>
          </a:xfrm>
        </p:spPr>
        <p:txBody>
          <a:bodyPr/>
          <a:lstStyle/>
          <a:p>
            <a:pPr marL="285750" indent="-285750">
              <a:buFont typeface="Arial" panose="020B0604020202020204" pitchFamily="34" charset="0"/>
              <a:buChar char="–"/>
            </a:pPr>
            <a:r>
              <a:rPr lang="en-US" sz="1600" b="1" dirty="0"/>
              <a:t>Test #3</a:t>
            </a:r>
          </a:p>
          <a:p>
            <a:pPr marL="460375" lvl="1" indent="-285750">
              <a:buFont typeface="Arial" panose="020B0604020202020204" pitchFamily="34" charset="0"/>
              <a:buChar char="•"/>
            </a:pPr>
            <a:r>
              <a:rPr lang="en-US" sz="1400" dirty="0"/>
              <a:t>The performance of the CNN regression network on unseen data (Domain shift-drone model)</a:t>
            </a:r>
          </a:p>
          <a:p>
            <a:pPr marL="460375" lvl="1" indent="-285750">
              <a:buFont typeface="Arial" panose="020B0604020202020204" pitchFamily="34" charset="0"/>
              <a:buChar char="•"/>
            </a:pPr>
            <a:r>
              <a:rPr lang="en-US" sz="1400" dirty="0"/>
              <a:t>Trained using ARA quadrotor and DJI Mavic drones but tested on a dataset recorded with DJI FPV (imported original 3D object into </a:t>
            </a:r>
            <a:r>
              <a:rPr lang="en-US" sz="1400" dirty="0" err="1"/>
              <a:t>AirSim</a:t>
            </a:r>
            <a:r>
              <a:rPr lang="en-US" sz="1400" dirty="0"/>
              <a:t>/1600 frames for training &amp; 800 for test)</a:t>
            </a:r>
          </a:p>
          <a:p>
            <a:pPr marL="460375" lvl="1" indent="-285750">
              <a:buFont typeface="Arial" panose="020B0604020202020204" pitchFamily="34" charset="0"/>
              <a:buChar char="•"/>
            </a:pPr>
            <a:endParaRPr lang="en-US" sz="1400" dirty="0"/>
          </a:p>
          <a:p>
            <a:pPr marL="460375" lvl="1" indent="-285750">
              <a:buFont typeface="Arial" panose="020B0604020202020204" pitchFamily="34" charset="0"/>
              <a:buChar char="•"/>
            </a:pPr>
            <a:r>
              <a:rPr lang="en-US" sz="1400" dirty="0"/>
              <a:t>The value of </a:t>
            </a:r>
            <a:r>
              <a:rPr lang="en-US" sz="1400" b="1" dirty="0"/>
              <a:t>R</a:t>
            </a:r>
            <a:r>
              <a:rPr lang="en-US" sz="1400" b="1" baseline="30000" dirty="0"/>
              <a:t>2</a:t>
            </a:r>
            <a:r>
              <a:rPr lang="en-US" sz="1400" dirty="0"/>
              <a:t> (i.e., 0.91) shows the goodness of fitted data</a:t>
            </a:r>
          </a:p>
          <a:p>
            <a:pPr marL="460375" lvl="1" indent="-285750">
              <a:buFont typeface="Arial" panose="020B0604020202020204" pitchFamily="34" charset="0"/>
              <a:buChar char="•"/>
            </a:pPr>
            <a:endParaRPr lang="en-US" sz="1400" dirty="0"/>
          </a:p>
          <a:p>
            <a:pPr marL="403225" lvl="2" indent="0">
              <a:buNone/>
            </a:pPr>
            <a:endParaRPr lang="en-US" sz="1400" dirty="0"/>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2" name="Picture 11">
            <a:extLst>
              <a:ext uri="{FF2B5EF4-FFF2-40B4-BE49-F238E27FC236}">
                <a16:creationId xmlns:a16="http://schemas.microsoft.com/office/drawing/2014/main" id="{94BD0B89-43EB-DFA6-B28C-603535A59A04}"/>
              </a:ext>
            </a:extLst>
          </p:cNvPr>
          <p:cNvPicPr>
            <a:picLocks noChangeAspect="1"/>
          </p:cNvPicPr>
          <p:nvPr/>
        </p:nvPicPr>
        <p:blipFill rotWithShape="1">
          <a:blip r:embed="rId4"/>
          <a:srcRect r="5123"/>
          <a:stretch/>
        </p:blipFill>
        <p:spPr>
          <a:xfrm>
            <a:off x="5907272" y="1580383"/>
            <a:ext cx="3212369" cy="2545642"/>
          </a:xfrm>
          <a:prstGeom prst="rect">
            <a:avLst/>
          </a:prstGeom>
        </p:spPr>
      </p:pic>
    </p:spTree>
    <p:extLst>
      <p:ext uri="{BB962C8B-B14F-4D97-AF65-F5344CB8AC3E}">
        <p14:creationId xmlns:p14="http://schemas.microsoft.com/office/powerpoint/2010/main" val="4638963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analysis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12</a:t>
            </a:fld>
            <a:endParaRPr lang="en-US" dirty="0"/>
          </a:p>
        </p:txBody>
      </p:sp>
      <p:sp>
        <p:nvSpPr>
          <p:cNvPr id="5" name="Text Placeholder 4"/>
          <p:cNvSpPr>
            <a:spLocks noGrp="1"/>
          </p:cNvSpPr>
          <p:nvPr>
            <p:ph type="body" sz="quarter" idx="14"/>
          </p:nvPr>
        </p:nvSpPr>
        <p:spPr>
          <a:xfrm>
            <a:off x="430211" y="1430338"/>
            <a:ext cx="5865911" cy="2973387"/>
          </a:xfrm>
        </p:spPr>
        <p:txBody>
          <a:bodyPr/>
          <a:lstStyle/>
          <a:p>
            <a:pPr marL="285750" indent="-285750">
              <a:buFont typeface="Arial" panose="020B0604020202020204" pitchFamily="34" charset="0"/>
              <a:buChar char="–"/>
            </a:pPr>
            <a:r>
              <a:rPr lang="en-US" sz="1600" b="1" dirty="0"/>
              <a:t>Experimental data</a:t>
            </a:r>
          </a:p>
          <a:p>
            <a:pPr marL="514350" lvl="2" indent="-285750"/>
            <a:r>
              <a:rPr lang="en-US" sz="1600" dirty="0">
                <a:latin typeface="Arial" panose="020B0604020202020204" pitchFamily="34" charset="0"/>
              </a:rPr>
              <a:t>A quadrotor drone (model 408 from ARA Robotics) equipped with a camera to capture images of the target</a:t>
            </a:r>
          </a:p>
          <a:p>
            <a:pPr marL="857250" lvl="3" indent="-285750"/>
            <a:r>
              <a:rPr lang="en-US" sz="1300" dirty="0" err="1">
                <a:latin typeface="Arial" panose="020B0604020202020204" pitchFamily="34" charset="0"/>
              </a:rPr>
              <a:t>FoV</a:t>
            </a:r>
            <a:r>
              <a:rPr lang="en-US" sz="1300" dirty="0">
                <a:latin typeface="Arial" panose="020B0604020202020204" pitchFamily="34" charset="0"/>
              </a:rPr>
              <a:t> of 62.7 degree</a:t>
            </a:r>
          </a:p>
          <a:p>
            <a:pPr marL="857250" lvl="3" indent="-285750"/>
            <a:r>
              <a:rPr lang="en-US" sz="1300" dirty="0">
                <a:latin typeface="Arial" panose="020B0604020202020204" pitchFamily="34" charset="0"/>
              </a:rPr>
              <a:t>Resolution of 1080*1920 pixels</a:t>
            </a:r>
          </a:p>
          <a:p>
            <a:pPr marL="857250" lvl="3" indent="-285750"/>
            <a:r>
              <a:rPr lang="en-US" sz="1300" dirty="0">
                <a:latin typeface="Arial" panose="020B0604020202020204" pitchFamily="34" charset="0"/>
              </a:rPr>
              <a:t>30 frames per second</a:t>
            </a:r>
            <a:endParaRPr lang="en-US" sz="1600" dirty="0">
              <a:latin typeface="Arial" panose="020B0604020202020204" pitchFamily="34" charset="0"/>
            </a:endParaRPr>
          </a:p>
          <a:p>
            <a:pPr marL="514350" lvl="2" indent="-285750"/>
            <a:r>
              <a:rPr lang="en-US" sz="1600" dirty="0">
                <a:latin typeface="Arial" panose="020B0604020202020204" pitchFamily="34" charset="0"/>
              </a:rPr>
              <a:t>Another quadrotor drone as the target</a:t>
            </a:r>
          </a:p>
          <a:p>
            <a:pPr marL="514350" lvl="2" indent="-285750"/>
            <a:r>
              <a:rPr lang="en-US" sz="1600" dirty="0">
                <a:latin typeface="Arial" panose="020B0604020202020204" pitchFamily="34" charset="0"/>
              </a:rPr>
              <a:t>Air-to-air setup</a:t>
            </a:r>
          </a:p>
          <a:p>
            <a:pPr marL="857250" marR="0" lvl="3"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300" dirty="0">
                <a:latin typeface="Arial" panose="020B0604020202020204" pitchFamily="34" charset="0"/>
              </a:rPr>
              <a:t>Target distances ranging from 20 to approximately 100 meters from the camera</a:t>
            </a:r>
            <a:endParaRPr lang="en-US" sz="1400" dirty="0"/>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0" name="Picture 9">
            <a:extLst>
              <a:ext uri="{FF2B5EF4-FFF2-40B4-BE49-F238E27FC236}">
                <a16:creationId xmlns:a16="http://schemas.microsoft.com/office/drawing/2014/main" id="{53F1F3F4-5642-6355-2F12-4C17317710B9}"/>
              </a:ext>
            </a:extLst>
          </p:cNvPr>
          <p:cNvPicPr>
            <a:picLocks noChangeAspect="1"/>
          </p:cNvPicPr>
          <p:nvPr/>
        </p:nvPicPr>
        <p:blipFill>
          <a:blip r:embed="rId3"/>
          <a:stretch>
            <a:fillRect/>
          </a:stretch>
        </p:blipFill>
        <p:spPr>
          <a:xfrm>
            <a:off x="6731000" y="1171906"/>
            <a:ext cx="1717024" cy="1407814"/>
          </a:xfrm>
          <a:prstGeom prst="rect">
            <a:avLst/>
          </a:prstGeom>
        </p:spPr>
      </p:pic>
      <p:pic>
        <p:nvPicPr>
          <p:cNvPr id="13" name="Picture 12">
            <a:extLst>
              <a:ext uri="{FF2B5EF4-FFF2-40B4-BE49-F238E27FC236}">
                <a16:creationId xmlns:a16="http://schemas.microsoft.com/office/drawing/2014/main" id="{B8A18135-9DFA-F7B6-B00F-40E08AF13F1A}"/>
              </a:ext>
            </a:extLst>
          </p:cNvPr>
          <p:cNvPicPr>
            <a:picLocks noChangeAspect="1"/>
          </p:cNvPicPr>
          <p:nvPr/>
        </p:nvPicPr>
        <p:blipFill>
          <a:blip r:embed="rId4"/>
          <a:stretch>
            <a:fillRect/>
          </a:stretch>
        </p:blipFill>
        <p:spPr>
          <a:xfrm>
            <a:off x="6249661" y="2746855"/>
            <a:ext cx="2852004" cy="1838639"/>
          </a:xfrm>
          <a:prstGeom prst="rect">
            <a:avLst/>
          </a:prstGeom>
        </p:spPr>
      </p:pic>
    </p:spTree>
    <p:extLst>
      <p:ext uri="{BB962C8B-B14F-4D97-AF65-F5344CB8AC3E}">
        <p14:creationId xmlns:p14="http://schemas.microsoft.com/office/powerpoint/2010/main" val="334340447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analysis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13</a:t>
            </a:fld>
            <a:endParaRPr lang="en-US" dirty="0"/>
          </a:p>
        </p:txBody>
      </p:sp>
      <p:sp>
        <p:nvSpPr>
          <p:cNvPr id="5" name="Text Placeholder 4"/>
          <p:cNvSpPr>
            <a:spLocks noGrp="1"/>
          </p:cNvSpPr>
          <p:nvPr>
            <p:ph type="body" sz="quarter" idx="14"/>
          </p:nvPr>
        </p:nvSpPr>
        <p:spPr>
          <a:xfrm>
            <a:off x="430212" y="1430338"/>
            <a:ext cx="5298983" cy="2973387"/>
          </a:xfrm>
        </p:spPr>
        <p:txBody>
          <a:bodyPr/>
          <a:lstStyle/>
          <a:p>
            <a:pPr marL="285750" indent="-285750">
              <a:buFont typeface="Arial" panose="020B0604020202020204" pitchFamily="34" charset="0"/>
              <a:buChar char="–"/>
            </a:pPr>
            <a:r>
              <a:rPr lang="en-US" sz="1600" b="1" dirty="0"/>
              <a:t>Experimental data</a:t>
            </a:r>
          </a:p>
          <a:p>
            <a:pPr marL="514350" lvl="2" indent="-285750"/>
            <a:r>
              <a:rPr lang="en-US" sz="1400" dirty="0"/>
              <a:t>1860 frames for training</a:t>
            </a:r>
          </a:p>
          <a:p>
            <a:pPr marL="514350" lvl="2" indent="-285750"/>
            <a:r>
              <a:rPr lang="en-US" sz="1400" dirty="0"/>
              <a:t>2243 frames in tests</a:t>
            </a:r>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1" name="Picture 10">
            <a:extLst>
              <a:ext uri="{FF2B5EF4-FFF2-40B4-BE49-F238E27FC236}">
                <a16:creationId xmlns:a16="http://schemas.microsoft.com/office/drawing/2014/main" id="{6FE92399-9CB3-8EBF-B707-F508BA3D025F}"/>
              </a:ext>
            </a:extLst>
          </p:cNvPr>
          <p:cNvPicPr>
            <a:picLocks noChangeAspect="1"/>
          </p:cNvPicPr>
          <p:nvPr/>
        </p:nvPicPr>
        <p:blipFill rotWithShape="1">
          <a:blip r:embed="rId3"/>
          <a:srcRect b="49247"/>
          <a:stretch/>
        </p:blipFill>
        <p:spPr>
          <a:xfrm>
            <a:off x="6061463" y="1903481"/>
            <a:ext cx="3042965" cy="2313120"/>
          </a:xfrm>
          <a:prstGeom prst="rect">
            <a:avLst/>
          </a:prstGeom>
        </p:spPr>
      </p:pic>
      <p:pic>
        <p:nvPicPr>
          <p:cNvPr id="16" name="Picture 15">
            <a:extLst>
              <a:ext uri="{FF2B5EF4-FFF2-40B4-BE49-F238E27FC236}">
                <a16:creationId xmlns:a16="http://schemas.microsoft.com/office/drawing/2014/main" id="{AE41A2C7-75A4-777E-0701-F9DD1BC12D53}"/>
              </a:ext>
            </a:extLst>
          </p:cNvPr>
          <p:cNvPicPr>
            <a:picLocks noChangeAspect="1"/>
          </p:cNvPicPr>
          <p:nvPr/>
        </p:nvPicPr>
        <p:blipFill>
          <a:blip r:embed="rId4"/>
          <a:stretch>
            <a:fillRect/>
          </a:stretch>
        </p:blipFill>
        <p:spPr>
          <a:xfrm>
            <a:off x="3564623" y="1412233"/>
            <a:ext cx="2424248" cy="1437537"/>
          </a:xfrm>
          <a:prstGeom prst="rect">
            <a:avLst/>
          </a:prstGeom>
        </p:spPr>
      </p:pic>
      <p:pic>
        <p:nvPicPr>
          <p:cNvPr id="19" name="Picture 18">
            <a:extLst>
              <a:ext uri="{FF2B5EF4-FFF2-40B4-BE49-F238E27FC236}">
                <a16:creationId xmlns:a16="http://schemas.microsoft.com/office/drawing/2014/main" id="{0FC03B3E-9CF4-7332-686E-2DE9E80901CC}"/>
              </a:ext>
            </a:extLst>
          </p:cNvPr>
          <p:cNvPicPr>
            <a:picLocks noChangeAspect="1"/>
          </p:cNvPicPr>
          <p:nvPr/>
        </p:nvPicPr>
        <p:blipFill>
          <a:blip r:embed="rId5"/>
          <a:stretch>
            <a:fillRect/>
          </a:stretch>
        </p:blipFill>
        <p:spPr>
          <a:xfrm>
            <a:off x="3558986" y="3060041"/>
            <a:ext cx="2435523" cy="1435608"/>
          </a:xfrm>
          <a:prstGeom prst="rect">
            <a:avLst/>
          </a:prstGeom>
        </p:spPr>
      </p:pic>
      <p:pic>
        <p:nvPicPr>
          <p:cNvPr id="21" name="Picture 20">
            <a:extLst>
              <a:ext uri="{FF2B5EF4-FFF2-40B4-BE49-F238E27FC236}">
                <a16:creationId xmlns:a16="http://schemas.microsoft.com/office/drawing/2014/main" id="{5D9AD816-5182-CC9F-853E-DE5125273705}"/>
              </a:ext>
            </a:extLst>
          </p:cNvPr>
          <p:cNvPicPr>
            <a:picLocks noChangeAspect="1"/>
          </p:cNvPicPr>
          <p:nvPr/>
        </p:nvPicPr>
        <p:blipFill>
          <a:blip r:embed="rId6"/>
          <a:stretch>
            <a:fillRect/>
          </a:stretch>
        </p:blipFill>
        <p:spPr>
          <a:xfrm>
            <a:off x="210807" y="2418737"/>
            <a:ext cx="2925786" cy="2281685"/>
          </a:xfrm>
          <a:prstGeom prst="rect">
            <a:avLst/>
          </a:prstGeom>
        </p:spPr>
      </p:pic>
    </p:spTree>
    <p:extLst>
      <p:ext uri="{BB962C8B-B14F-4D97-AF65-F5344CB8AC3E}">
        <p14:creationId xmlns:p14="http://schemas.microsoft.com/office/powerpoint/2010/main" val="26301198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Conclusion</a:t>
            </a:r>
            <a:endParaRPr lang="en-US" dirty="0"/>
          </a:p>
        </p:txBody>
      </p:sp>
      <p:sp>
        <p:nvSpPr>
          <p:cNvPr id="5" name="Text Placeholder 4"/>
          <p:cNvSpPr>
            <a:spLocks noGrp="1"/>
          </p:cNvSpPr>
          <p:nvPr>
            <p:ph type="body" sz="quarter" idx="14"/>
          </p:nvPr>
        </p:nvSpPr>
        <p:spPr>
          <a:xfrm>
            <a:off x="188536" y="1430338"/>
            <a:ext cx="8804635" cy="2973387"/>
          </a:xfrm>
        </p:spPr>
        <p:txBody>
          <a:bodyPr/>
          <a:lstStyle/>
          <a:p>
            <a:pPr marL="285750" indent="-285750">
              <a:buFont typeface="Arial" panose="020B0604020202020204" pitchFamily="34" charset="0"/>
              <a:buChar char="•"/>
            </a:pPr>
            <a:r>
              <a:rPr lang="en-US" sz="1600" b="0" dirty="0">
                <a:solidFill>
                  <a:schemeClr val="tx1"/>
                </a:solidFill>
              </a:rPr>
              <a:t>A novel method for drone distance estimation employing a 4-layer deep convolutional network</a:t>
            </a:r>
          </a:p>
          <a:p>
            <a:pPr marL="285750" indent="-285750">
              <a:buFont typeface="Arial" panose="020B0604020202020204" pitchFamily="34" charset="0"/>
              <a:buChar char="•"/>
            </a:pPr>
            <a:r>
              <a:rPr lang="en-US" sz="1600" b="0" dirty="0">
                <a:solidFill>
                  <a:schemeClr val="tx1"/>
                </a:solidFill>
              </a:rPr>
              <a:t>Not estimate the distance using only the number of pixels based on the simple pinhole model (which in not valid in some cases such as oriented drone)</a:t>
            </a:r>
          </a:p>
          <a:p>
            <a:pPr marL="285750" indent="-285750">
              <a:buFont typeface="Arial" panose="020B0604020202020204" pitchFamily="34" charset="0"/>
              <a:buChar char="•"/>
            </a:pPr>
            <a:r>
              <a:rPr lang="en-US" sz="1600" b="0" dirty="0">
                <a:solidFill>
                  <a:schemeClr val="tx1"/>
                </a:solidFill>
              </a:rPr>
              <a:t>Incorporating the actual bounding box size in addition to the cropped image within the bounding box as the input</a:t>
            </a:r>
          </a:p>
          <a:p>
            <a:pPr marL="285750" indent="-285750">
              <a:buFont typeface="Arial" panose="020B0604020202020204" pitchFamily="34" charset="0"/>
              <a:buChar char="•"/>
            </a:pPr>
            <a:r>
              <a:rPr lang="en-US" sz="1600" b="0" dirty="0">
                <a:solidFill>
                  <a:schemeClr val="tx1"/>
                </a:solidFill>
              </a:rPr>
              <a:t>The simple architecture of the CNN network, coupled with its low computational load, enables real-time implementation</a:t>
            </a:r>
          </a:p>
          <a:p>
            <a:pPr marL="285750" indent="-285750">
              <a:buFont typeface="Arial" panose="020B0604020202020204" pitchFamily="34" charset="0"/>
              <a:buChar char="•"/>
            </a:pPr>
            <a:r>
              <a:rPr lang="en-US" sz="1600" b="0" dirty="0">
                <a:solidFill>
                  <a:schemeClr val="tx1"/>
                </a:solidFill>
              </a:rPr>
              <a:t>Further investigations could explore additional factors such as domain shift (in the background, light/weather conditions, and even drone type) </a:t>
            </a:r>
          </a:p>
        </p:txBody>
      </p:sp>
      <p:sp>
        <p:nvSpPr>
          <p:cNvPr id="6" name="Footer Placeholder 5"/>
          <p:cNvSpPr>
            <a:spLocks noGrp="1"/>
          </p:cNvSpPr>
          <p:nvPr>
            <p:ph type="ftr" sz="quarter" idx="15"/>
          </p:nvPr>
        </p:nvSpPr>
        <p:spPr/>
        <p:txBody>
          <a:bodyPr/>
          <a:lstStyle/>
          <a:p>
            <a:r>
              <a:rPr lang="en-US"/>
              <a:t>NATIONAL RESEARCH COUNCIL CANADA</a:t>
            </a:r>
            <a:endParaRPr lang="en-US" dirty="0"/>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2">
            <a:extLst>
              <a:ext uri="{FF2B5EF4-FFF2-40B4-BE49-F238E27FC236}">
                <a16:creationId xmlns:a16="http://schemas.microsoft.com/office/drawing/2014/main" id="{35647CA4-D9BA-C748-11CE-F352A556E4B3}"/>
              </a:ext>
            </a:extLst>
          </p:cNvPr>
          <p:cNvSpPr>
            <a:spLocks noGrp="1"/>
          </p:cNvSpPr>
          <p:nvPr>
            <p:ph type="sldNum" sz="quarter" idx="11"/>
          </p:nvPr>
        </p:nvSpPr>
        <p:spPr>
          <a:xfrm>
            <a:off x="8686800" y="4767263"/>
            <a:ext cx="457200" cy="273844"/>
          </a:xfrm>
        </p:spPr>
        <p:txBody>
          <a:bodyPr/>
          <a:lstStyle/>
          <a:p>
            <a:fld id="{77E68ECE-59D7-452D-8595-BBB947F3BD2D}" type="slidenum">
              <a:rPr lang="en-US" smtClean="0"/>
              <a:pPr/>
              <a:t>14</a:t>
            </a:fld>
            <a:endParaRPr lang="en-US" dirty="0"/>
          </a:p>
        </p:txBody>
      </p:sp>
      <p:sp>
        <p:nvSpPr>
          <p:cNvPr id="8" name="Rectangle: Rounded Corners 7">
            <a:extLst>
              <a:ext uri="{FF2B5EF4-FFF2-40B4-BE49-F238E27FC236}">
                <a16:creationId xmlns:a16="http://schemas.microsoft.com/office/drawing/2014/main" id="{EA31646C-B2C5-41A1-A958-64B921007188}"/>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10" name="Rectangle: Rounded Corners 9">
            <a:extLst>
              <a:ext uri="{FF2B5EF4-FFF2-40B4-BE49-F238E27FC236}">
                <a16:creationId xmlns:a16="http://schemas.microsoft.com/office/drawing/2014/main" id="{0FFD6500-CD9F-246F-0FC5-13343E752B8B}"/>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1" name="Rectangle: Rounded Corners 10">
            <a:extLst>
              <a:ext uri="{FF2B5EF4-FFF2-40B4-BE49-F238E27FC236}">
                <a16:creationId xmlns:a16="http://schemas.microsoft.com/office/drawing/2014/main" id="{1A402C73-7913-1714-880E-8D6F84D79BF9}"/>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2" name="Rectangle: Rounded Corners 11">
            <a:extLst>
              <a:ext uri="{FF2B5EF4-FFF2-40B4-BE49-F238E27FC236}">
                <a16:creationId xmlns:a16="http://schemas.microsoft.com/office/drawing/2014/main" id="{0F1B258F-7558-E6FD-4047-08197E6F0BAC}"/>
              </a:ext>
            </a:extLst>
          </p:cNvPr>
          <p:cNvSpPr/>
          <p:nvPr/>
        </p:nvSpPr>
        <p:spPr bwMode="auto">
          <a:xfrm>
            <a:off x="6871463" y="4742635"/>
            <a:ext cx="1130269" cy="400865"/>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chemeClr val="bg1">
                    <a:lumMod val="95000"/>
                  </a:schemeClr>
                </a:solidFill>
                <a:effectLst/>
                <a:latin typeface="+mn-lt"/>
              </a:rPr>
              <a:t>Performance analysis</a:t>
            </a:r>
          </a:p>
        </p:txBody>
      </p:sp>
      <p:sp>
        <p:nvSpPr>
          <p:cNvPr id="13" name="Rectangle: Rounded Corners 12">
            <a:extLst>
              <a:ext uri="{FF2B5EF4-FFF2-40B4-BE49-F238E27FC236}">
                <a16:creationId xmlns:a16="http://schemas.microsoft.com/office/drawing/2014/main" id="{38C77D3F-BA66-B5FF-4087-AAB1D8EAA43B}"/>
              </a:ext>
            </a:extLst>
          </p:cNvPr>
          <p:cNvSpPr/>
          <p:nvPr/>
        </p:nvSpPr>
        <p:spPr bwMode="auto">
          <a:xfrm>
            <a:off x="8010144" y="4742635"/>
            <a:ext cx="1133856" cy="402336"/>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effectLst/>
                <a:latin typeface="+mn-lt"/>
              </a:rPr>
              <a:t>Conclusion &amp; future works</a:t>
            </a:r>
          </a:p>
        </p:txBody>
      </p:sp>
    </p:spTree>
    <p:extLst>
      <p:ext uri="{BB962C8B-B14F-4D97-AF65-F5344CB8AC3E}">
        <p14:creationId xmlns:p14="http://schemas.microsoft.com/office/powerpoint/2010/main" val="26645518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3" name="Subtitle 2"/>
          <p:cNvSpPr>
            <a:spLocks noGrp="1"/>
          </p:cNvSpPr>
          <p:nvPr>
            <p:ph type="subTitle" idx="1"/>
          </p:nvPr>
        </p:nvSpPr>
        <p:spPr/>
        <p:txBody>
          <a:bodyPr/>
          <a:lstStyle/>
          <a:p>
            <a:endParaRPr lang="en-US" dirty="0"/>
          </a:p>
          <a:p>
            <a:r>
              <a:rPr lang="en-US" dirty="0"/>
              <a:t>Corresponding author: Hamid Azad </a:t>
            </a:r>
          </a:p>
          <a:p>
            <a:r>
              <a:rPr lang="en-US" dirty="0"/>
              <a:t>(hamid.azad@uottawa.ca)</a:t>
            </a:r>
          </a:p>
        </p:txBody>
      </p:sp>
      <p:pic>
        <p:nvPicPr>
          <p:cNvPr id="4"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30674" y="4744232"/>
            <a:ext cx="529225" cy="39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0537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Content</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2</a:t>
            </a:fld>
            <a:endParaRPr lang="en-US" dirty="0"/>
          </a:p>
        </p:txBody>
      </p:sp>
      <p:sp>
        <p:nvSpPr>
          <p:cNvPr id="5" name="Text Placeholder 4"/>
          <p:cNvSpPr>
            <a:spLocks noGrp="1"/>
          </p:cNvSpPr>
          <p:nvPr>
            <p:ph type="body" sz="quarter" idx="14"/>
          </p:nvPr>
        </p:nvSpPr>
        <p:spPr>
          <a:xfrm>
            <a:off x="430212" y="1430338"/>
            <a:ext cx="8256587" cy="2973387"/>
          </a:xfrm>
        </p:spPr>
        <p:txBody>
          <a:bodyPr/>
          <a:lstStyle/>
          <a:p>
            <a:pPr marL="171450" indent="-171450" algn="just">
              <a:buFont typeface="Arial" panose="020B0604020202020204" pitchFamily="34" charset="0"/>
              <a:buChar char="•"/>
            </a:pPr>
            <a:r>
              <a:rPr lang="en-CA" sz="2400" dirty="0"/>
              <a:t>Introduction</a:t>
            </a:r>
          </a:p>
          <a:p>
            <a:pPr marL="171450" indent="-171450" algn="just">
              <a:buFont typeface="Arial" panose="020B0604020202020204" pitchFamily="34" charset="0"/>
              <a:buChar char="•"/>
            </a:pPr>
            <a:r>
              <a:rPr lang="en-CA" sz="2400" dirty="0"/>
              <a:t>Problem definition</a:t>
            </a:r>
          </a:p>
          <a:p>
            <a:pPr marL="171450" indent="-171450" algn="just">
              <a:buFont typeface="Arial" panose="020B0604020202020204" pitchFamily="34" charset="0"/>
              <a:buChar char="•"/>
            </a:pPr>
            <a:r>
              <a:rPr lang="en-CA" sz="2400" dirty="0"/>
              <a:t>Proposed method (</a:t>
            </a:r>
            <a:r>
              <a:rPr lang="en-CA" sz="2400" u="sng" dirty="0" err="1"/>
              <a:t>DroneRanger</a:t>
            </a:r>
            <a:r>
              <a:rPr lang="en-CA" sz="2400" dirty="0"/>
              <a:t>)</a:t>
            </a:r>
          </a:p>
          <a:p>
            <a:pPr marL="171450" indent="-171450" algn="just">
              <a:buFont typeface="Arial" panose="020B0604020202020204" pitchFamily="34" charset="0"/>
              <a:buChar char="•"/>
            </a:pPr>
            <a:r>
              <a:rPr lang="en-CA" sz="2400" dirty="0"/>
              <a:t>Performance analysis</a:t>
            </a:r>
          </a:p>
          <a:p>
            <a:pPr marL="171450" indent="-171450" algn="just">
              <a:buFont typeface="Arial" panose="020B0604020202020204" pitchFamily="34" charset="0"/>
              <a:buChar char="•"/>
            </a:pPr>
            <a:r>
              <a:rPr lang="en-CA" sz="2400" dirty="0"/>
              <a:t>Conclusion &amp; Future works</a:t>
            </a:r>
          </a:p>
        </p:txBody>
      </p:sp>
      <p:sp>
        <p:nvSpPr>
          <p:cNvPr id="6" name="Footer Placeholder 5"/>
          <p:cNvSpPr>
            <a:spLocks noGrp="1"/>
          </p:cNvSpPr>
          <p:nvPr>
            <p:ph type="ftr" sz="quarter" idx="15"/>
          </p:nvPr>
        </p:nvSpPr>
        <p:spPr/>
        <p:txBody>
          <a:bodyPr/>
          <a:lstStyle/>
          <a:p>
            <a:r>
              <a:rPr lang="en-US"/>
              <a:t>NATIONAL RESEARCH COUNCIL CANADA</a:t>
            </a:r>
            <a:endParaRPr lang="en-US" dirty="0"/>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365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Introduction</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3</a:t>
            </a:fld>
            <a:endParaRPr lang="en-US" dirty="0"/>
          </a:p>
        </p:txBody>
      </p:sp>
      <p:sp>
        <p:nvSpPr>
          <p:cNvPr id="5" name="Text Placeholder 4"/>
          <p:cNvSpPr>
            <a:spLocks noGrp="1"/>
          </p:cNvSpPr>
          <p:nvPr>
            <p:ph type="body" sz="quarter" idx="14"/>
          </p:nvPr>
        </p:nvSpPr>
        <p:spPr>
          <a:xfrm>
            <a:off x="430212" y="1358618"/>
            <a:ext cx="5711259" cy="2973387"/>
          </a:xfrm>
        </p:spPr>
        <p:txBody>
          <a:bodyPr/>
          <a:lstStyle/>
          <a:p>
            <a:pPr marL="400050" lvl="2" indent="-171450" algn="just"/>
            <a:r>
              <a:rPr lang="en-US" sz="1400" dirty="0"/>
              <a:t>Vast usage of UAVs in applications e.g. cargo transport, aerial photography, border security</a:t>
            </a:r>
          </a:p>
          <a:p>
            <a:pPr marL="400050" lvl="2" indent="-171450" algn="just"/>
            <a:r>
              <a:rPr lang="en-US" sz="1400" dirty="0"/>
              <a:t>Serious concerns about safety and security issues. Threats such as transporting smuggled goods and Illegal entry to restricted areas</a:t>
            </a:r>
          </a:p>
          <a:p>
            <a:pPr marL="400050" lvl="2" indent="-171450" algn="just"/>
            <a:r>
              <a:rPr lang="en-US" sz="1400" dirty="0"/>
              <a:t>The importance of counter-UAV measures, including detection, and localization of UAVs</a:t>
            </a:r>
          </a:p>
          <a:p>
            <a:pPr marL="400050" lvl="2" indent="-171450" algn="just"/>
            <a:r>
              <a:rPr lang="en-US" sz="1400" dirty="0"/>
              <a:t>Vision-based localization methods rely on visual information to determine the drone's position accurately</a:t>
            </a:r>
          </a:p>
          <a:p>
            <a:pPr marL="400050" lvl="2" indent="-171450" algn="just"/>
            <a:r>
              <a:rPr lang="en-US" sz="1400" dirty="0"/>
              <a:t>The inherent loss of depth information in 2D representations, compounded by factors like perspective distortion and lighting</a:t>
            </a:r>
          </a:p>
          <a:p>
            <a:pPr marL="400050" lvl="2" indent="-171450" algn="just"/>
            <a:r>
              <a:rPr lang="en-US" sz="1400" dirty="0"/>
              <a:t>Innovative deep learning-based approaches for accurate distance estimation in drone localization</a:t>
            </a:r>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chemeClr val="tx1"/>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9" name="Picture 18" descr="A drone flying in the air&#10;&#10;Description automatically generated">
            <a:extLst>
              <a:ext uri="{FF2B5EF4-FFF2-40B4-BE49-F238E27FC236}">
                <a16:creationId xmlns:a16="http://schemas.microsoft.com/office/drawing/2014/main" id="{E385DFB8-349B-3A68-1A65-AFBC54C6CFC8}"/>
              </a:ext>
            </a:extLst>
          </p:cNvPr>
          <p:cNvPicPr>
            <a:picLocks noChangeAspect="1"/>
          </p:cNvPicPr>
          <p:nvPr/>
        </p:nvPicPr>
        <p:blipFill>
          <a:blip r:embed="rId4"/>
          <a:stretch>
            <a:fillRect/>
          </a:stretch>
        </p:blipFill>
        <p:spPr>
          <a:xfrm>
            <a:off x="7110379" y="2254556"/>
            <a:ext cx="1601821" cy="1201366"/>
          </a:xfrm>
          <a:prstGeom prst="rect">
            <a:avLst/>
          </a:prstGeom>
        </p:spPr>
      </p:pic>
      <p:pic>
        <p:nvPicPr>
          <p:cNvPr id="20" name="Picture 19" descr="A drone flying in the sky&#10;&#10;Description automatically generated">
            <a:extLst>
              <a:ext uri="{FF2B5EF4-FFF2-40B4-BE49-F238E27FC236}">
                <a16:creationId xmlns:a16="http://schemas.microsoft.com/office/drawing/2014/main" id="{11F30482-C6B0-99B6-9F14-DD27F4ACAC59}"/>
              </a:ext>
            </a:extLst>
          </p:cNvPr>
          <p:cNvPicPr>
            <a:picLocks noChangeAspect="1"/>
          </p:cNvPicPr>
          <p:nvPr/>
        </p:nvPicPr>
        <p:blipFill>
          <a:blip r:embed="rId5"/>
          <a:stretch>
            <a:fillRect/>
          </a:stretch>
        </p:blipFill>
        <p:spPr>
          <a:xfrm>
            <a:off x="6259494" y="3192602"/>
            <a:ext cx="1497173" cy="998310"/>
          </a:xfrm>
          <a:prstGeom prst="rect">
            <a:avLst/>
          </a:prstGeom>
        </p:spPr>
      </p:pic>
      <p:pic>
        <p:nvPicPr>
          <p:cNvPr id="21" name="Picture 20" descr="A drone flying in the sky&#10;&#10;Description automatically generated">
            <a:extLst>
              <a:ext uri="{FF2B5EF4-FFF2-40B4-BE49-F238E27FC236}">
                <a16:creationId xmlns:a16="http://schemas.microsoft.com/office/drawing/2014/main" id="{17F7A82D-9AA8-2C5F-2A13-DE5EE0AE7161}"/>
              </a:ext>
            </a:extLst>
          </p:cNvPr>
          <p:cNvPicPr>
            <a:picLocks noChangeAspect="1"/>
          </p:cNvPicPr>
          <p:nvPr/>
        </p:nvPicPr>
        <p:blipFill>
          <a:blip r:embed="rId6"/>
          <a:stretch>
            <a:fillRect/>
          </a:stretch>
        </p:blipFill>
        <p:spPr>
          <a:xfrm>
            <a:off x="7526687" y="3588641"/>
            <a:ext cx="941463" cy="532579"/>
          </a:xfrm>
          <a:prstGeom prst="rect">
            <a:avLst/>
          </a:prstGeom>
        </p:spPr>
      </p:pic>
      <p:pic>
        <p:nvPicPr>
          <p:cNvPr id="22" name="Picture 21" descr="A drone flying in the sky&#10;&#10;Description automatically generated">
            <a:extLst>
              <a:ext uri="{FF2B5EF4-FFF2-40B4-BE49-F238E27FC236}">
                <a16:creationId xmlns:a16="http://schemas.microsoft.com/office/drawing/2014/main" id="{0FF12A7E-57C1-83CB-54AD-57535CFFC927}"/>
              </a:ext>
            </a:extLst>
          </p:cNvPr>
          <p:cNvPicPr>
            <a:picLocks noChangeAspect="1"/>
          </p:cNvPicPr>
          <p:nvPr/>
        </p:nvPicPr>
        <p:blipFill>
          <a:blip r:embed="rId7"/>
          <a:stretch>
            <a:fillRect/>
          </a:stretch>
        </p:blipFill>
        <p:spPr>
          <a:xfrm>
            <a:off x="6353139" y="1191872"/>
            <a:ext cx="1617563" cy="1213172"/>
          </a:xfrm>
          <a:prstGeom prst="rect">
            <a:avLst/>
          </a:prstGeom>
        </p:spPr>
      </p:pic>
      <p:pic>
        <p:nvPicPr>
          <p:cNvPr id="23" name="Picture 22" descr="A drone flying in the air&#10;&#10;Description automatically generated">
            <a:extLst>
              <a:ext uri="{FF2B5EF4-FFF2-40B4-BE49-F238E27FC236}">
                <a16:creationId xmlns:a16="http://schemas.microsoft.com/office/drawing/2014/main" id="{F747A1F6-5F96-9308-A926-0F989C53BCE4}"/>
              </a:ext>
            </a:extLst>
          </p:cNvPr>
          <p:cNvPicPr>
            <a:picLocks noChangeAspect="1"/>
          </p:cNvPicPr>
          <p:nvPr/>
        </p:nvPicPr>
        <p:blipFill>
          <a:blip r:embed="rId8"/>
          <a:stretch>
            <a:fillRect/>
          </a:stretch>
        </p:blipFill>
        <p:spPr>
          <a:xfrm>
            <a:off x="7708560" y="1589258"/>
            <a:ext cx="1215307" cy="683255"/>
          </a:xfrm>
          <a:prstGeom prst="rect">
            <a:avLst/>
          </a:prstGeom>
        </p:spPr>
      </p:pic>
    </p:spTree>
    <p:extLst>
      <p:ext uri="{BB962C8B-B14F-4D97-AF65-F5344CB8AC3E}">
        <p14:creationId xmlns:p14="http://schemas.microsoft.com/office/powerpoint/2010/main" val="375934309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Problem definition</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4</a:t>
            </a:fld>
            <a:endParaRPr lang="en-US" dirty="0"/>
          </a:p>
        </p:txBody>
      </p:sp>
      <p:sp>
        <p:nvSpPr>
          <p:cNvPr id="5" name="Text Placeholder 4"/>
          <p:cNvSpPr>
            <a:spLocks noGrp="1"/>
          </p:cNvSpPr>
          <p:nvPr>
            <p:ph type="body" sz="quarter" idx="14"/>
          </p:nvPr>
        </p:nvSpPr>
        <p:spPr>
          <a:xfrm>
            <a:off x="430212" y="1430338"/>
            <a:ext cx="3546827" cy="2973387"/>
          </a:xfrm>
        </p:spPr>
        <p:txBody>
          <a:bodyPr/>
          <a:lstStyle/>
          <a:p>
            <a:pPr marL="285750" indent="-285750">
              <a:buFont typeface="Arial" panose="020B0604020202020204" pitchFamily="34" charset="0"/>
              <a:buChar char="–"/>
            </a:pPr>
            <a:r>
              <a:rPr lang="en-US" sz="1400" b="1" dirty="0"/>
              <a:t>Motivation and problem statement</a:t>
            </a:r>
          </a:p>
          <a:p>
            <a:pPr marL="460375" lvl="1" indent="-285750">
              <a:buFont typeface="Arial" panose="020B0604020202020204" pitchFamily="34" charset="0"/>
              <a:buChar char="•"/>
            </a:pPr>
            <a:r>
              <a:rPr lang="en-US" sz="1400" dirty="0"/>
              <a:t>Multi-sensor counter-UAV system</a:t>
            </a:r>
          </a:p>
          <a:p>
            <a:pPr marL="688975" lvl="2" indent="-174625"/>
            <a:r>
              <a:rPr lang="en-US" sz="1400" dirty="0"/>
              <a:t>Radar and PTZ camera as early warning sensors to identify drone</a:t>
            </a:r>
          </a:p>
          <a:p>
            <a:pPr marL="688975" lvl="2" indent="-174625"/>
            <a:r>
              <a:rPr lang="en-US" sz="1400" dirty="0"/>
              <a:t>Mounted camera on the observer drone</a:t>
            </a:r>
          </a:p>
          <a:p>
            <a:pPr marL="688975" lvl="2" indent="-174625"/>
            <a:r>
              <a:rPr lang="en-US" sz="1400" dirty="0"/>
              <a:t>Detection step done using a previously trained YOLO-v5 network (beyond the scope of this work) </a:t>
            </a:r>
          </a:p>
          <a:p>
            <a:pPr marL="688975" lvl="2" indent="-174625"/>
            <a:r>
              <a:rPr lang="en-US" sz="1400" dirty="0"/>
              <a:t>Localization of the target drone using the camera</a:t>
            </a:r>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8" name="Picture 7" descr="A diagram of a radar system&#10;&#10;Description automatically generated">
            <a:extLst>
              <a:ext uri="{FF2B5EF4-FFF2-40B4-BE49-F238E27FC236}">
                <a16:creationId xmlns:a16="http://schemas.microsoft.com/office/drawing/2014/main" id="{42DBE61C-6A05-EC80-C754-66F74F6F3E88}"/>
              </a:ext>
            </a:extLst>
          </p:cNvPr>
          <p:cNvPicPr>
            <a:picLocks noChangeAspect="1"/>
          </p:cNvPicPr>
          <p:nvPr/>
        </p:nvPicPr>
        <p:blipFill>
          <a:blip r:embed="rId4"/>
          <a:stretch>
            <a:fillRect/>
          </a:stretch>
        </p:blipFill>
        <p:spPr>
          <a:xfrm>
            <a:off x="3977040" y="0"/>
            <a:ext cx="2530758" cy="1824638"/>
          </a:xfrm>
          <a:prstGeom prst="rect">
            <a:avLst/>
          </a:prstGeom>
        </p:spPr>
      </p:pic>
      <p:pic>
        <p:nvPicPr>
          <p:cNvPr id="11" name="Picture 10" descr="A diagram of a drone monitoring system&#10;&#10;Description automatically generated">
            <a:extLst>
              <a:ext uri="{FF2B5EF4-FFF2-40B4-BE49-F238E27FC236}">
                <a16:creationId xmlns:a16="http://schemas.microsoft.com/office/drawing/2014/main" id="{0182799F-C216-B06E-364F-40B37023A1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9726" y="1529117"/>
            <a:ext cx="4264274" cy="3108183"/>
          </a:xfrm>
          <a:prstGeom prst="rect">
            <a:avLst/>
          </a:prstGeom>
        </p:spPr>
      </p:pic>
    </p:spTree>
    <p:extLst>
      <p:ext uri="{BB962C8B-B14F-4D97-AF65-F5344CB8AC3E}">
        <p14:creationId xmlns:p14="http://schemas.microsoft.com/office/powerpoint/2010/main" val="36867827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Proposed method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5</a:t>
            </a:fld>
            <a:endParaRPr lang="en-US" dirty="0"/>
          </a:p>
        </p:txBody>
      </p:sp>
      <p:sp>
        <p:nvSpPr>
          <p:cNvPr id="5" name="Text Placeholder 4"/>
          <p:cNvSpPr>
            <a:spLocks noGrp="1"/>
          </p:cNvSpPr>
          <p:nvPr>
            <p:ph type="body" sz="quarter" idx="14"/>
          </p:nvPr>
        </p:nvSpPr>
        <p:spPr>
          <a:xfrm>
            <a:off x="430212" y="1430338"/>
            <a:ext cx="8256588" cy="2973387"/>
          </a:xfrm>
        </p:spPr>
        <p:txBody>
          <a:bodyPr/>
          <a:lstStyle/>
          <a:p>
            <a:pPr marL="285750" indent="-285750">
              <a:buFont typeface="Arial" panose="020B0604020202020204" pitchFamily="34" charset="0"/>
              <a:buChar char="–"/>
            </a:pPr>
            <a:r>
              <a:rPr lang="en-US" sz="1600" b="1" dirty="0" err="1"/>
              <a:t>DroneRanger</a:t>
            </a:r>
            <a:endParaRPr lang="en-US" sz="1600" b="1" dirty="0"/>
          </a:p>
          <a:p>
            <a:pPr marL="460375" lvl="1" indent="-285750">
              <a:buFont typeface="Arial" panose="020B0604020202020204" pitchFamily="34" charset="0"/>
              <a:buChar char="•"/>
            </a:pPr>
            <a:r>
              <a:rPr lang="en-US" sz="1400" dirty="0"/>
              <a:t>CNN-based distance regressor architecture</a:t>
            </a:r>
          </a:p>
          <a:p>
            <a:pPr marL="688975" lvl="2" indent="-174625"/>
            <a:r>
              <a:rPr lang="en-US" sz="1400" dirty="0"/>
              <a:t>Four convolutional layers, each followed by batch normalization, </a:t>
            </a:r>
            <a:r>
              <a:rPr lang="en-US" sz="1400" dirty="0" err="1"/>
              <a:t>ReLU</a:t>
            </a:r>
            <a:r>
              <a:rPr lang="en-US" sz="1400" dirty="0"/>
              <a:t> activation, and average pooling</a:t>
            </a:r>
          </a:p>
          <a:p>
            <a:pPr marL="688975" lvl="2" indent="-174625"/>
            <a:r>
              <a:rPr lang="en-US" sz="1400" dirty="0"/>
              <a:t>Three types of input and two forms of loss function</a:t>
            </a:r>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2" name="Picture 11" descr="A diagram of a program&#10;&#10;Description automatically generated">
            <a:extLst>
              <a:ext uri="{FF2B5EF4-FFF2-40B4-BE49-F238E27FC236}">
                <a16:creationId xmlns:a16="http://schemas.microsoft.com/office/drawing/2014/main" id="{83A455D6-5B39-185D-CC2C-2A472A855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1174" y="3150275"/>
            <a:ext cx="4323093" cy="1389257"/>
          </a:xfrm>
          <a:prstGeom prst="rect">
            <a:avLst/>
          </a:prstGeom>
        </p:spPr>
      </p:pic>
    </p:spTree>
    <p:extLst>
      <p:ext uri="{BB962C8B-B14F-4D97-AF65-F5344CB8AC3E}">
        <p14:creationId xmlns:p14="http://schemas.microsoft.com/office/powerpoint/2010/main" val="29719273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Proposed method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6</a:t>
            </a:fld>
            <a:endParaRPr lang="en-US" dirty="0"/>
          </a:p>
        </p:txBody>
      </p:sp>
      <p:sp>
        <p:nvSpPr>
          <p:cNvPr id="5" name="Text Placeholder 4"/>
          <p:cNvSpPr>
            <a:spLocks noGrp="1"/>
          </p:cNvSpPr>
          <p:nvPr>
            <p:ph type="body" sz="quarter" idx="14"/>
          </p:nvPr>
        </p:nvSpPr>
        <p:spPr>
          <a:xfrm>
            <a:off x="430212" y="1430338"/>
            <a:ext cx="8256588" cy="2973387"/>
          </a:xfrm>
        </p:spPr>
        <p:txBody>
          <a:bodyPr/>
          <a:lstStyle/>
          <a:p>
            <a:pPr marL="285750" indent="-285750">
              <a:buFont typeface="Arial" panose="020B0604020202020204" pitchFamily="34" charset="0"/>
              <a:buChar char="–"/>
            </a:pPr>
            <a:r>
              <a:rPr lang="en-US" sz="1600" b="1" dirty="0"/>
              <a:t>Three input types</a:t>
            </a:r>
          </a:p>
          <a:p>
            <a:pPr marL="460375" lvl="1" indent="-285750">
              <a:buFont typeface="Arial" panose="020B0604020202020204" pitchFamily="34" charset="0"/>
              <a:buChar char="•"/>
            </a:pPr>
            <a:r>
              <a:rPr lang="en-US" sz="1400" b="1" dirty="0"/>
              <a:t>Input Type 1: </a:t>
            </a:r>
            <a:r>
              <a:rPr lang="en-US" sz="1400" dirty="0"/>
              <a:t>A fixed-size rectangular area measuring </a:t>
            </a:r>
            <a:r>
              <a:rPr lang="en-US" sz="1400" b="1" dirty="0" err="1"/>
              <a:t>V</a:t>
            </a:r>
            <a:r>
              <a:rPr lang="en-US" sz="1400" dirty="0" err="1"/>
              <a:t>x</a:t>
            </a:r>
            <a:r>
              <a:rPr lang="en-US" sz="1400" b="1" dirty="0" err="1"/>
              <a:t>H</a:t>
            </a:r>
            <a:r>
              <a:rPr lang="en-US" sz="1400" dirty="0"/>
              <a:t> pixels is cropped around the center of the bounding box.</a:t>
            </a:r>
          </a:p>
          <a:p>
            <a:pPr marL="460375" lvl="1" indent="-285750">
              <a:buFont typeface="Arial" panose="020B0604020202020204" pitchFamily="34" charset="0"/>
              <a:buChar char="•"/>
            </a:pPr>
            <a:r>
              <a:rPr lang="en-US" sz="1400" b="1" dirty="0"/>
              <a:t>Input Type 2: </a:t>
            </a:r>
            <a:r>
              <a:rPr lang="en-US" sz="1400" dirty="0"/>
              <a:t>Resized cropped version of the bounding box area to the fixed size of </a:t>
            </a:r>
            <a:r>
              <a:rPr lang="en-US" sz="1400" b="1" dirty="0" err="1"/>
              <a:t>V</a:t>
            </a:r>
            <a:r>
              <a:rPr lang="en-US" sz="1400" dirty="0" err="1"/>
              <a:t>x</a:t>
            </a:r>
            <a:r>
              <a:rPr lang="en-US" sz="1400" b="1" dirty="0" err="1"/>
              <a:t>H</a:t>
            </a:r>
            <a:r>
              <a:rPr lang="en-US" sz="1400" dirty="0"/>
              <a:t> pixels (Bicubic interpolation for resizing)</a:t>
            </a:r>
          </a:p>
          <a:p>
            <a:pPr marL="460375" lvl="1" indent="-285750">
              <a:buFont typeface="Arial" panose="020B0604020202020204" pitchFamily="34" charset="0"/>
              <a:buChar char="•"/>
            </a:pPr>
            <a:r>
              <a:rPr lang="en-US" sz="1400" b="1" dirty="0"/>
              <a:t>Input Type 3: </a:t>
            </a:r>
            <a:r>
              <a:rPr lang="en-US" sz="1400" dirty="0"/>
              <a:t>Input Type 2 + the width and height of the bounding box in pixels</a:t>
            </a:r>
            <a:endParaRPr lang="en-US" sz="1400" b="1" dirty="0"/>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0" name="Picture 9">
            <a:extLst>
              <a:ext uri="{FF2B5EF4-FFF2-40B4-BE49-F238E27FC236}">
                <a16:creationId xmlns:a16="http://schemas.microsoft.com/office/drawing/2014/main" id="{5FE3F969-180C-5A79-4262-840ED3B7E787}"/>
              </a:ext>
            </a:extLst>
          </p:cNvPr>
          <p:cNvPicPr>
            <a:picLocks noChangeAspect="1"/>
          </p:cNvPicPr>
          <p:nvPr/>
        </p:nvPicPr>
        <p:blipFill>
          <a:blip r:embed="rId4"/>
          <a:stretch>
            <a:fillRect/>
          </a:stretch>
        </p:blipFill>
        <p:spPr>
          <a:xfrm>
            <a:off x="2860631" y="3334446"/>
            <a:ext cx="3979333" cy="1294931"/>
          </a:xfrm>
          <a:prstGeom prst="rect">
            <a:avLst/>
          </a:prstGeom>
        </p:spPr>
      </p:pic>
    </p:spTree>
    <p:extLst>
      <p:ext uri="{BB962C8B-B14F-4D97-AF65-F5344CB8AC3E}">
        <p14:creationId xmlns:p14="http://schemas.microsoft.com/office/powerpoint/2010/main" val="40828542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Proposed method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7</a:t>
            </a:fld>
            <a:endParaRPr lang="en-US" dirty="0"/>
          </a:p>
        </p:txBody>
      </p:sp>
      <mc:AlternateContent xmlns:mc="http://schemas.openxmlformats.org/markup-compatibility/2006" xmlns:a14="http://schemas.microsoft.com/office/drawing/2010/main">
        <mc:Choice Requires="a14">
          <p:sp>
            <p:nvSpPr>
              <p:cNvPr id="5" name="Text Placeholder 4"/>
              <p:cNvSpPr>
                <a:spLocks noGrp="1"/>
              </p:cNvSpPr>
              <p:nvPr>
                <p:ph type="body" sz="quarter" idx="14"/>
              </p:nvPr>
            </p:nvSpPr>
            <p:spPr>
              <a:xfrm>
                <a:off x="430212" y="1430338"/>
                <a:ext cx="6432839" cy="2973387"/>
              </a:xfrm>
            </p:spPr>
            <p:txBody>
              <a:bodyPr/>
              <a:lstStyle/>
              <a:p>
                <a:pPr marL="285750" indent="-285750">
                  <a:buFont typeface="Arial" panose="020B0604020202020204" pitchFamily="34" charset="0"/>
                  <a:buChar char="–"/>
                </a:pPr>
                <a:r>
                  <a:rPr lang="en-US" sz="1600" dirty="0"/>
                  <a:t>Forms of loss function</a:t>
                </a:r>
                <a:endParaRPr lang="en-US" sz="1600" b="1" dirty="0"/>
              </a:p>
              <a:p>
                <a:pPr marL="460375" lvl="1" indent="-285750">
                  <a:buFont typeface="Arial" panose="020B0604020202020204" pitchFamily="34" charset="0"/>
                  <a:buChar char="•"/>
                </a:pPr>
                <a:r>
                  <a:rPr lang="en-US" sz="1400" b="1" dirty="0"/>
                  <a:t>Two most used loss functions in DL </a:t>
                </a:r>
                <a:r>
                  <a:rPr lang="en-US" sz="1400" dirty="0"/>
                  <a:t>(</a:t>
                </a:r>
                <a14:m>
                  <m:oMath xmlns:m="http://schemas.openxmlformats.org/officeDocument/2006/math">
                    <m:sSub>
                      <m:sSubPr>
                        <m:ctrlPr>
                          <a:rPr lang="en-CA" sz="1400" i="1" smtClean="0">
                            <a:latin typeface="Cambria Math" panose="02040503050406030204" pitchFamily="18" charset="0"/>
                          </a:rPr>
                        </m:ctrlPr>
                      </m:sSubPr>
                      <m:e>
                        <m:r>
                          <a:rPr lang="en-CA" sz="1400" b="0" i="1" smtClean="0">
                            <a:latin typeface="Cambria Math" panose="02040503050406030204" pitchFamily="18" charset="0"/>
                          </a:rPr>
                          <m:t>𝑦</m:t>
                        </m:r>
                      </m:e>
                      <m:sub>
                        <m:r>
                          <a:rPr lang="en-CA" sz="1400" b="0" i="1" smtClean="0">
                            <a:latin typeface="Cambria Math" panose="02040503050406030204" pitchFamily="18" charset="0"/>
                          </a:rPr>
                          <m:t>𝑖</m:t>
                        </m:r>
                      </m:sub>
                    </m:sSub>
                  </m:oMath>
                </a14:m>
                <a:r>
                  <a:rPr lang="en-US" sz="1400" dirty="0"/>
                  <a:t> and </a:t>
                </a:r>
                <a14:m>
                  <m:oMath xmlns:m="http://schemas.openxmlformats.org/officeDocument/2006/math">
                    <m:acc>
                      <m:accPr>
                        <m:chr m:val="̂"/>
                        <m:ctrlPr>
                          <a:rPr lang="en-US" sz="1400" i="1" smtClean="0">
                            <a:latin typeface="Cambria Math" panose="02040503050406030204" pitchFamily="18" charset="0"/>
                          </a:rPr>
                        </m:ctrlPr>
                      </m:accPr>
                      <m:e>
                        <m:sSub>
                          <m:sSubPr>
                            <m:ctrlPr>
                              <a:rPr lang="en-CA" sz="1400" i="1" smtClean="0">
                                <a:latin typeface="Cambria Math" panose="02040503050406030204" pitchFamily="18" charset="0"/>
                              </a:rPr>
                            </m:ctrlPr>
                          </m:sSubPr>
                          <m:e>
                            <m:r>
                              <a:rPr lang="en-CA" sz="1400" b="0" i="1" smtClean="0">
                                <a:latin typeface="Cambria Math" panose="02040503050406030204" pitchFamily="18" charset="0"/>
                              </a:rPr>
                              <m:t>𝑦</m:t>
                            </m:r>
                          </m:e>
                          <m:sub>
                            <m:r>
                              <a:rPr lang="en-CA" sz="1400" b="0" i="1" smtClean="0">
                                <a:latin typeface="Cambria Math" panose="02040503050406030204" pitchFamily="18" charset="0"/>
                              </a:rPr>
                              <m:t>𝑖</m:t>
                            </m:r>
                          </m:sub>
                        </m:sSub>
                      </m:e>
                    </m:acc>
                  </m:oMath>
                </a14:m>
                <a:r>
                  <a:rPr lang="en-US" sz="1400" dirty="0"/>
                  <a:t> represent the ground truth and estimated values):</a:t>
                </a:r>
              </a:p>
              <a:p>
                <a:pPr marL="688975" lvl="2" indent="-285750"/>
                <a:r>
                  <a:rPr lang="en-US" sz="1400" dirty="0"/>
                  <a:t>Mean square error (MSE): Fast learning rate owing to its convex nature, but sensitive to outlier values</a:t>
                </a:r>
              </a:p>
              <a:p>
                <a:pPr marL="688975" lvl="2" indent="-285750"/>
                <a:r>
                  <a:rPr lang="en-US" sz="1400" dirty="0"/>
                  <a:t>Mean absolute error (MAE): Robust to outliers due to equally weighted errors because of the linear model</a:t>
                </a:r>
              </a:p>
              <a:p>
                <a:pPr marL="460375" lvl="1" indent="-285750">
                  <a:buFont typeface="Arial" panose="020B0604020202020204" pitchFamily="34" charset="0"/>
                  <a:buChar char="•"/>
                </a:pPr>
                <a:r>
                  <a:rPr lang="en-US" sz="1400" b="1" dirty="0"/>
                  <a:t>Huber loss to leverage the advantages of both a fast-learning rate and robustness to outliers:</a:t>
                </a:r>
              </a:p>
            </p:txBody>
          </p:sp>
        </mc:Choice>
        <mc:Fallback xmlns="">
          <p:sp>
            <p:nvSpPr>
              <p:cNvPr id="5" name="Text Placeholder 4"/>
              <p:cNvSpPr>
                <a:spLocks noGrp="1" noRot="1" noChangeAspect="1" noMove="1" noResize="1" noEditPoints="1" noAdjustHandles="1" noChangeArrowheads="1" noChangeShapeType="1" noTextEdit="1"/>
              </p:cNvSpPr>
              <p:nvPr>
                <p:ph type="body" sz="quarter" idx="14"/>
              </p:nvPr>
            </p:nvSpPr>
            <p:spPr>
              <a:xfrm>
                <a:off x="430212" y="1430338"/>
                <a:ext cx="6432839" cy="2973387"/>
              </a:xfrm>
              <a:blipFill>
                <a:blip r:embed="rId3"/>
                <a:stretch>
                  <a:fillRect l="-1801" t="-2259" r="-1611"/>
                </a:stretch>
              </a:blipFill>
            </p:spPr>
            <p:txBody>
              <a:bodyPr/>
              <a:lstStyle/>
              <a:p>
                <a:r>
                  <a:rPr lang="en-CA">
                    <a:noFill/>
                  </a:rPr>
                  <a:t> </a:t>
                </a:r>
              </a:p>
            </p:txBody>
          </p:sp>
        </mc:Fallback>
      </mc:AlternateContent>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1" name="Picture 10">
            <a:extLst>
              <a:ext uri="{FF2B5EF4-FFF2-40B4-BE49-F238E27FC236}">
                <a16:creationId xmlns:a16="http://schemas.microsoft.com/office/drawing/2014/main" id="{19C6461F-2D66-2F01-A999-7ECC254A98DE}"/>
              </a:ext>
            </a:extLst>
          </p:cNvPr>
          <p:cNvPicPr>
            <a:picLocks noChangeAspect="1"/>
          </p:cNvPicPr>
          <p:nvPr/>
        </p:nvPicPr>
        <p:blipFill>
          <a:blip r:embed="rId5"/>
          <a:stretch>
            <a:fillRect/>
          </a:stretch>
        </p:blipFill>
        <p:spPr>
          <a:xfrm>
            <a:off x="7102034" y="2007351"/>
            <a:ext cx="1871363" cy="564399"/>
          </a:xfrm>
          <a:prstGeom prst="rect">
            <a:avLst/>
          </a:prstGeom>
        </p:spPr>
      </p:pic>
      <p:pic>
        <p:nvPicPr>
          <p:cNvPr id="13" name="Picture 12">
            <a:extLst>
              <a:ext uri="{FF2B5EF4-FFF2-40B4-BE49-F238E27FC236}">
                <a16:creationId xmlns:a16="http://schemas.microsoft.com/office/drawing/2014/main" id="{32FAA283-4CAD-58D2-1D89-129BAFEFCB4A}"/>
              </a:ext>
            </a:extLst>
          </p:cNvPr>
          <p:cNvPicPr>
            <a:picLocks noChangeAspect="1"/>
          </p:cNvPicPr>
          <p:nvPr/>
        </p:nvPicPr>
        <p:blipFill>
          <a:blip r:embed="rId6"/>
          <a:stretch>
            <a:fillRect/>
          </a:stretch>
        </p:blipFill>
        <p:spPr>
          <a:xfrm>
            <a:off x="7075344" y="2778756"/>
            <a:ext cx="1924741" cy="566928"/>
          </a:xfrm>
          <a:prstGeom prst="rect">
            <a:avLst/>
          </a:prstGeom>
        </p:spPr>
      </p:pic>
      <p:pic>
        <p:nvPicPr>
          <p:cNvPr id="17" name="Picture 16">
            <a:extLst>
              <a:ext uri="{FF2B5EF4-FFF2-40B4-BE49-F238E27FC236}">
                <a16:creationId xmlns:a16="http://schemas.microsoft.com/office/drawing/2014/main" id="{5D6CA763-7522-CAF5-37E6-A18BECF9E863}"/>
              </a:ext>
            </a:extLst>
          </p:cNvPr>
          <p:cNvPicPr>
            <a:picLocks noChangeAspect="1"/>
          </p:cNvPicPr>
          <p:nvPr/>
        </p:nvPicPr>
        <p:blipFill>
          <a:blip r:embed="rId7"/>
          <a:stretch>
            <a:fillRect/>
          </a:stretch>
        </p:blipFill>
        <p:spPr>
          <a:xfrm>
            <a:off x="2991438" y="3856746"/>
            <a:ext cx="3951140" cy="672739"/>
          </a:xfrm>
          <a:prstGeom prst="rect">
            <a:avLst/>
          </a:prstGeom>
        </p:spPr>
      </p:pic>
    </p:spTree>
    <p:extLst>
      <p:ext uri="{BB962C8B-B14F-4D97-AF65-F5344CB8AC3E}">
        <p14:creationId xmlns:p14="http://schemas.microsoft.com/office/powerpoint/2010/main" val="310099491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analysis</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8</a:t>
            </a:fld>
            <a:endParaRPr lang="en-US" dirty="0"/>
          </a:p>
        </p:txBody>
      </p:sp>
      <mc:AlternateContent xmlns:mc="http://schemas.openxmlformats.org/markup-compatibility/2006" xmlns:a14="http://schemas.microsoft.com/office/drawing/2010/main">
        <mc:Choice Requires="a14">
          <p:sp>
            <p:nvSpPr>
              <p:cNvPr id="5" name="Text Placeholder 4"/>
              <p:cNvSpPr>
                <a:spLocks noGrp="1"/>
              </p:cNvSpPr>
              <p:nvPr>
                <p:ph type="body" sz="quarter" idx="14"/>
              </p:nvPr>
            </p:nvSpPr>
            <p:spPr>
              <a:xfrm>
                <a:off x="430212" y="1430338"/>
                <a:ext cx="8256588" cy="2973387"/>
              </a:xfrm>
            </p:spPr>
            <p:txBody>
              <a:bodyPr/>
              <a:lstStyle/>
              <a:p>
                <a:pPr marL="285750" indent="-285750">
                  <a:buFont typeface="Arial" panose="020B0604020202020204" pitchFamily="34" charset="0"/>
                  <a:buChar char="–"/>
                </a:pPr>
                <a:r>
                  <a:rPr lang="en-US" sz="1600" b="1" dirty="0"/>
                  <a:t>Synthetic data</a:t>
                </a:r>
              </a:p>
              <a:p>
                <a:pPr marL="460375" lvl="1" indent="-285750">
                  <a:buFont typeface="Arial" panose="020B0604020202020204" pitchFamily="34" charset="0"/>
                  <a:buChar char="•"/>
                </a:pPr>
                <a:r>
                  <a:rPr lang="en-US" sz="1400" dirty="0"/>
                  <a:t>Performance of </a:t>
                </a:r>
                <a:r>
                  <a:rPr lang="en-US" sz="1400" u="sng" dirty="0" err="1"/>
                  <a:t>DroneRanger</a:t>
                </a:r>
                <a:r>
                  <a:rPr lang="en-US" sz="1400" dirty="0"/>
                  <a:t> using simulated data from </a:t>
                </a:r>
                <a:r>
                  <a:rPr lang="en-US" sz="1400" dirty="0" err="1"/>
                  <a:t>AirSim</a:t>
                </a:r>
                <a:endParaRPr lang="en-US" sz="1400" dirty="0"/>
              </a:p>
              <a:p>
                <a:pPr marL="460375" lvl="1" indent="-285750">
                  <a:buFont typeface="Arial" panose="020B0604020202020204" pitchFamily="34" charset="0"/>
                  <a:buChar char="•"/>
                </a:pPr>
                <a:r>
                  <a:rPr lang="en-US" sz="1400" dirty="0"/>
                  <a:t>Offers valuable insights into the capabilities and constraints of the method before its deployment in real-world settings</a:t>
                </a:r>
              </a:p>
              <a:p>
                <a:pPr marL="460375" lvl="1" indent="-285750">
                  <a:buFont typeface="Arial" panose="020B0604020202020204" pitchFamily="34" charset="0"/>
                  <a:buChar char="•"/>
                </a:pPr>
                <a:r>
                  <a:rPr lang="en-US" sz="1400" dirty="0"/>
                  <a:t>Simulation parameters:</a:t>
                </a:r>
              </a:p>
              <a:p>
                <a:pPr marL="688975" lvl="2" indent="-285750"/>
                <a:r>
                  <a:rPr lang="en-US" sz="1400" dirty="0"/>
                  <a:t>Stochastic gradient descent optimizer</a:t>
                </a:r>
              </a:p>
              <a:p>
                <a:pPr marL="688975" lvl="2" indent="-285750"/>
                <a:r>
                  <a:rPr lang="en-US" sz="1400" dirty="0"/>
                  <a:t>Initial learning rate of </a:t>
                </a:r>
                <a14:m>
                  <m:oMath xmlns:m="http://schemas.openxmlformats.org/officeDocument/2006/math">
                    <m:r>
                      <a:rPr lang="en-CA" sz="1400" b="0" i="1" smtClean="0">
                        <a:latin typeface="Cambria Math" panose="02040503050406030204" pitchFamily="18" charset="0"/>
                      </a:rPr>
                      <m:t>1</m:t>
                    </m:r>
                    <m:r>
                      <a:rPr lang="en-CA" sz="1400" b="0" i="1" smtClean="0">
                        <a:latin typeface="Cambria Math" panose="02040503050406030204" pitchFamily="18" charset="0"/>
                        <a:ea typeface="Cambria Math" panose="02040503050406030204" pitchFamily="18" charset="0"/>
                      </a:rPr>
                      <m:t>×</m:t>
                    </m:r>
                    <m:sSup>
                      <m:sSupPr>
                        <m:ctrlPr>
                          <a:rPr lang="en-CA" sz="1400" b="0" i="1" smtClean="0">
                            <a:latin typeface="Cambria Math" panose="02040503050406030204" pitchFamily="18" charset="0"/>
                            <a:ea typeface="Cambria Math" panose="02040503050406030204" pitchFamily="18" charset="0"/>
                          </a:rPr>
                        </m:ctrlPr>
                      </m:sSupPr>
                      <m:e>
                        <m:r>
                          <a:rPr lang="en-CA" sz="1400" b="0" i="1" smtClean="0">
                            <a:latin typeface="Cambria Math" panose="02040503050406030204" pitchFamily="18" charset="0"/>
                            <a:ea typeface="Cambria Math" panose="02040503050406030204" pitchFamily="18" charset="0"/>
                          </a:rPr>
                          <m:t>10</m:t>
                        </m:r>
                      </m:e>
                      <m:sup>
                        <m:r>
                          <a:rPr lang="en-CA" sz="1400" b="0" i="1" smtClean="0">
                            <a:latin typeface="Cambria Math" panose="02040503050406030204" pitchFamily="18" charset="0"/>
                            <a:ea typeface="Cambria Math" panose="02040503050406030204" pitchFamily="18" charset="0"/>
                          </a:rPr>
                          <m:t>−5</m:t>
                        </m:r>
                      </m:sup>
                    </m:sSup>
                  </m:oMath>
                </a14:m>
                <a:endParaRPr lang="en-US" sz="1400" dirty="0"/>
              </a:p>
              <a:p>
                <a:pPr marL="688975" lvl="2" indent="-285750"/>
                <a:r>
                  <a:rPr lang="en-US" sz="1400" dirty="0"/>
                  <a:t>The number of epochs is set to be 20</a:t>
                </a:r>
              </a:p>
              <a:p>
                <a:pPr marL="688975" lvl="2" indent="-285750"/>
                <a:r>
                  <a:rPr lang="en-US" sz="1400" dirty="0"/>
                  <a:t>In each case: 80% for training, while the remaining 20% is set aside for testing/validation.</a:t>
                </a:r>
              </a:p>
            </p:txBody>
          </p:sp>
        </mc:Choice>
        <mc:Fallback xmlns="">
          <p:sp>
            <p:nvSpPr>
              <p:cNvPr id="5" name="Text Placeholder 4"/>
              <p:cNvSpPr>
                <a:spLocks noGrp="1" noRot="1" noChangeAspect="1" noMove="1" noResize="1" noEditPoints="1" noAdjustHandles="1" noChangeArrowheads="1" noChangeShapeType="1" noTextEdit="1"/>
              </p:cNvSpPr>
              <p:nvPr>
                <p:ph type="body" sz="quarter" idx="14"/>
              </p:nvPr>
            </p:nvSpPr>
            <p:spPr>
              <a:xfrm>
                <a:off x="430212" y="1430338"/>
                <a:ext cx="8256588" cy="2973387"/>
              </a:xfrm>
              <a:blipFill>
                <a:blip r:embed="rId2"/>
                <a:stretch>
                  <a:fillRect l="-1403" t="-2259" r="-960" b="-5544"/>
                </a:stretch>
              </a:blipFill>
            </p:spPr>
            <p:txBody>
              <a:bodyPr/>
              <a:lstStyle/>
              <a:p>
                <a:r>
                  <a:rPr lang="en-CA">
                    <a:noFill/>
                  </a:rPr>
                  <a:t> </a:t>
                </a:r>
              </a:p>
            </p:txBody>
          </p:sp>
        </mc:Fallback>
      </mc:AlternateContent>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spTree>
    <p:extLst>
      <p:ext uri="{BB962C8B-B14F-4D97-AF65-F5344CB8AC3E}">
        <p14:creationId xmlns:p14="http://schemas.microsoft.com/office/powerpoint/2010/main" val="69151625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Performance analysis (cont’d)</a:t>
            </a:r>
            <a:endParaRPr lang="en-US" dirty="0"/>
          </a:p>
        </p:txBody>
      </p:sp>
      <p:sp>
        <p:nvSpPr>
          <p:cNvPr id="3" name="Slide Number Placeholder 2"/>
          <p:cNvSpPr>
            <a:spLocks noGrp="1"/>
          </p:cNvSpPr>
          <p:nvPr>
            <p:ph type="sldNum" sz="quarter" idx="11"/>
          </p:nvPr>
        </p:nvSpPr>
        <p:spPr/>
        <p:txBody>
          <a:bodyPr/>
          <a:lstStyle/>
          <a:p>
            <a:fld id="{77E68ECE-59D7-452D-8595-BBB947F3BD2D}" type="slidenum">
              <a:rPr lang="en-US" smtClean="0"/>
              <a:pPr/>
              <a:t>9</a:t>
            </a:fld>
            <a:endParaRPr lang="en-US" dirty="0"/>
          </a:p>
        </p:txBody>
      </p:sp>
      <p:sp>
        <p:nvSpPr>
          <p:cNvPr id="5" name="Text Placeholder 4"/>
          <p:cNvSpPr>
            <a:spLocks noGrp="1"/>
          </p:cNvSpPr>
          <p:nvPr>
            <p:ph type="body" sz="quarter" idx="14"/>
          </p:nvPr>
        </p:nvSpPr>
        <p:spPr>
          <a:xfrm>
            <a:off x="6005" y="1430338"/>
            <a:ext cx="4528800" cy="2973387"/>
          </a:xfrm>
        </p:spPr>
        <p:txBody>
          <a:bodyPr/>
          <a:lstStyle/>
          <a:p>
            <a:pPr marL="285750" indent="-285750">
              <a:buFont typeface="Arial" panose="020B0604020202020204" pitchFamily="34" charset="0"/>
              <a:buChar char="–"/>
            </a:pPr>
            <a:r>
              <a:rPr lang="en-US" sz="1600" b="1" dirty="0"/>
              <a:t>Test #1</a:t>
            </a:r>
          </a:p>
          <a:p>
            <a:pPr marL="460375" lvl="1" indent="-285750">
              <a:buFont typeface="Arial" panose="020B0604020202020204" pitchFamily="34" charset="0"/>
              <a:buChar char="•"/>
            </a:pPr>
            <a:r>
              <a:rPr lang="en-US" sz="1400" dirty="0"/>
              <a:t>Basic scenario featuring one type of drone across different weather conditions</a:t>
            </a:r>
          </a:p>
          <a:p>
            <a:pPr marL="688975" lvl="2" indent="-285750"/>
            <a:r>
              <a:rPr lang="en-US" sz="1400" dirty="0"/>
              <a:t>A Quadrotor model is simulated in the Blocks environment – commercial UAV (ARA Robotics)</a:t>
            </a:r>
          </a:p>
          <a:p>
            <a:pPr marL="688975" lvl="2" indent="-285750"/>
            <a:r>
              <a:rPr lang="en-US" sz="1400" dirty="0"/>
              <a:t>Sunny, rainy, and snowy weather conditions</a:t>
            </a:r>
          </a:p>
          <a:p>
            <a:pPr marL="688975" lvl="2" indent="-285750"/>
            <a:r>
              <a:rPr lang="en-US" sz="1400" dirty="0"/>
              <a:t>Around 800 samples in each condition (equivalent to 1920 and 480 samples for the training and testing phases, respectively)</a:t>
            </a:r>
          </a:p>
          <a:p>
            <a:pPr marL="688975" lvl="2" indent="-285750"/>
            <a:r>
              <a:rPr lang="en-US" sz="1400" dirty="0"/>
              <a:t>RMSE of distance estimation error for the three input types are 5.89, 5.87, and </a:t>
            </a:r>
            <a:r>
              <a:rPr lang="en-US" sz="1400" u="sng" dirty="0"/>
              <a:t>3.49</a:t>
            </a:r>
            <a:r>
              <a:rPr lang="en-US" sz="1400" dirty="0"/>
              <a:t> meters, respectively. </a:t>
            </a:r>
          </a:p>
        </p:txBody>
      </p:sp>
      <p:sp>
        <p:nvSpPr>
          <p:cNvPr id="6" name="Footer Placeholder 5"/>
          <p:cNvSpPr>
            <a:spLocks noGrp="1"/>
          </p:cNvSpPr>
          <p:nvPr>
            <p:ph type="ftr" sz="quarter" idx="15"/>
          </p:nvPr>
        </p:nvSpPr>
        <p:spPr/>
        <p:txBody>
          <a:bodyPr/>
          <a:lstStyle/>
          <a:p>
            <a:r>
              <a:rPr lang="en-US" dirty="0"/>
              <a:t>NATIONAL RESEARCH COUNCIL CANADA</a:t>
            </a:r>
          </a:p>
        </p:txBody>
      </p:sp>
      <p:pic>
        <p:nvPicPr>
          <p:cNvPr id="7" name="Picture 12" descr="Download logos | Brand | University of Ottawa">
            <a:extLst>
              <a:ext uri="{FF2B5EF4-FFF2-40B4-BE49-F238E27FC236}">
                <a16:creationId xmlns:a16="http://schemas.microsoft.com/office/drawing/2014/main" id="{E6D169F7-03F9-41AA-AF03-8D3F09564A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6019" y="4675339"/>
            <a:ext cx="529225" cy="3948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89AFE95-C34C-4836-F045-693B592B1CFA}"/>
              </a:ext>
            </a:extLst>
          </p:cNvPr>
          <p:cNvSpPr/>
          <p:nvPr/>
        </p:nvSpPr>
        <p:spPr bwMode="auto">
          <a:xfrm>
            <a:off x="344886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Introduction</a:t>
            </a:r>
          </a:p>
        </p:txBody>
      </p:sp>
      <p:sp>
        <p:nvSpPr>
          <p:cNvPr id="9" name="Rectangle: Rounded Corners 8">
            <a:extLst>
              <a:ext uri="{FF2B5EF4-FFF2-40B4-BE49-F238E27FC236}">
                <a16:creationId xmlns:a16="http://schemas.microsoft.com/office/drawing/2014/main" id="{B5A12C9A-5CA9-EAEC-B5D6-566BE6FEAADA}"/>
              </a:ext>
            </a:extLst>
          </p:cNvPr>
          <p:cNvSpPr/>
          <p:nvPr/>
        </p:nvSpPr>
        <p:spPr bwMode="auto">
          <a:xfrm>
            <a:off x="4586927"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Problem definition</a:t>
            </a:r>
          </a:p>
        </p:txBody>
      </p:sp>
      <p:sp>
        <p:nvSpPr>
          <p:cNvPr id="14" name="Rectangle: Rounded Corners 13">
            <a:extLst>
              <a:ext uri="{FF2B5EF4-FFF2-40B4-BE49-F238E27FC236}">
                <a16:creationId xmlns:a16="http://schemas.microsoft.com/office/drawing/2014/main" id="{E902A0F3-6DF9-3308-949E-8D006305A185}"/>
              </a:ext>
            </a:extLst>
          </p:cNvPr>
          <p:cNvSpPr/>
          <p:nvPr/>
        </p:nvSpPr>
        <p:spPr bwMode="auto">
          <a:xfrm>
            <a:off x="5729195" y="4741164"/>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solidFill>
                  <a:srgbClr val="E4E4E4"/>
                </a:solidFill>
                <a:effectLst/>
                <a:latin typeface="+mn-lt"/>
              </a:rPr>
              <a:t>Proposed method</a:t>
            </a:r>
          </a:p>
        </p:txBody>
      </p:sp>
      <p:sp>
        <p:nvSpPr>
          <p:cNvPr id="15" name="Rectangle: Rounded Corners 14">
            <a:extLst>
              <a:ext uri="{FF2B5EF4-FFF2-40B4-BE49-F238E27FC236}">
                <a16:creationId xmlns:a16="http://schemas.microsoft.com/office/drawing/2014/main" id="{ABD8D652-C70E-948E-9D4F-7E09CCF9FBE5}"/>
              </a:ext>
            </a:extLst>
          </p:cNvPr>
          <p:cNvSpPr/>
          <p:nvPr/>
        </p:nvSpPr>
        <p:spPr bwMode="auto">
          <a:xfrm>
            <a:off x="6871463" y="4742635"/>
            <a:ext cx="1130269" cy="400865"/>
          </a:xfrm>
          <a:prstGeom prst="roundRect">
            <a:avLst/>
          </a:prstGeom>
          <a:solidFill>
            <a:srgbClr val="29C7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100" b="1" i="0" u="none" strike="noStrike" cap="none" normalizeH="0" baseline="0" dirty="0">
                <a:ln>
                  <a:noFill/>
                </a:ln>
                <a:effectLst/>
                <a:latin typeface="+mn-lt"/>
              </a:rPr>
              <a:t>Performance analysis</a:t>
            </a:r>
          </a:p>
        </p:txBody>
      </p:sp>
      <p:sp>
        <p:nvSpPr>
          <p:cNvPr id="18" name="Rectangle: Rounded Corners 17">
            <a:extLst>
              <a:ext uri="{FF2B5EF4-FFF2-40B4-BE49-F238E27FC236}">
                <a16:creationId xmlns:a16="http://schemas.microsoft.com/office/drawing/2014/main" id="{7B4B17BF-5C04-884D-56DD-0A4BEAC1B5C4}"/>
              </a:ext>
            </a:extLst>
          </p:cNvPr>
          <p:cNvSpPr/>
          <p:nvPr/>
        </p:nvSpPr>
        <p:spPr bwMode="auto">
          <a:xfrm>
            <a:off x="8010144" y="4742635"/>
            <a:ext cx="1133856" cy="402336"/>
          </a:xfrm>
          <a:prstGeom prst="roundRect">
            <a:avLst/>
          </a:prstGeom>
          <a:solidFill>
            <a:srgbClr val="006688"/>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R="0" algn="ctr" defTabSz="914400" rtl="0" eaLnBrk="0" fontAlgn="base" latinLnBrk="0" hangingPunct="0">
              <a:lnSpc>
                <a:spcPct val="100000"/>
              </a:lnSpc>
              <a:spcBef>
                <a:spcPct val="0"/>
              </a:spcBef>
              <a:spcAft>
                <a:spcPct val="0"/>
              </a:spcAft>
              <a:buClrTx/>
              <a:buSzTx/>
              <a:buFontTx/>
              <a:buNone/>
              <a:tabLst/>
            </a:pPr>
            <a:r>
              <a:rPr kumimoji="0" lang="en-CA" sz="1000" b="1" i="0" u="none" strike="noStrike" cap="none" normalizeH="0" baseline="0" dirty="0">
                <a:ln>
                  <a:noFill/>
                </a:ln>
                <a:solidFill>
                  <a:srgbClr val="E4E4E4"/>
                </a:solidFill>
                <a:effectLst/>
                <a:latin typeface="+mn-lt"/>
              </a:rPr>
              <a:t>Conclusion &amp; future works</a:t>
            </a:r>
          </a:p>
        </p:txBody>
      </p:sp>
      <p:pic>
        <p:nvPicPr>
          <p:cNvPr id="12" name="Picture 11">
            <a:extLst>
              <a:ext uri="{FF2B5EF4-FFF2-40B4-BE49-F238E27FC236}">
                <a16:creationId xmlns:a16="http://schemas.microsoft.com/office/drawing/2014/main" id="{A694D944-AFBF-8DB8-EEA2-A4288A066137}"/>
              </a:ext>
            </a:extLst>
          </p:cNvPr>
          <p:cNvPicPr>
            <a:picLocks noChangeAspect="1"/>
          </p:cNvPicPr>
          <p:nvPr/>
        </p:nvPicPr>
        <p:blipFill>
          <a:blip r:embed="rId4"/>
          <a:stretch>
            <a:fillRect/>
          </a:stretch>
        </p:blipFill>
        <p:spPr>
          <a:xfrm>
            <a:off x="4975572" y="1141379"/>
            <a:ext cx="3581948" cy="1311391"/>
          </a:xfrm>
          <a:prstGeom prst="rect">
            <a:avLst/>
          </a:prstGeom>
        </p:spPr>
      </p:pic>
      <p:pic>
        <p:nvPicPr>
          <p:cNvPr id="16" name="Picture 15">
            <a:extLst>
              <a:ext uri="{FF2B5EF4-FFF2-40B4-BE49-F238E27FC236}">
                <a16:creationId xmlns:a16="http://schemas.microsoft.com/office/drawing/2014/main" id="{BE5E27DE-5DE4-7A4D-9F8E-2232B4090A39}"/>
              </a:ext>
            </a:extLst>
          </p:cNvPr>
          <p:cNvPicPr>
            <a:picLocks noChangeAspect="1"/>
          </p:cNvPicPr>
          <p:nvPr/>
        </p:nvPicPr>
        <p:blipFill rotWithShape="1">
          <a:blip r:embed="rId5"/>
          <a:srcRect r="2180"/>
          <a:stretch/>
        </p:blipFill>
        <p:spPr>
          <a:xfrm>
            <a:off x="4473937" y="2584352"/>
            <a:ext cx="4651211" cy="2154589"/>
          </a:xfrm>
          <a:prstGeom prst="rect">
            <a:avLst/>
          </a:prstGeom>
        </p:spPr>
      </p:pic>
    </p:spTree>
    <p:extLst>
      <p:ext uri="{BB962C8B-B14F-4D97-AF65-F5344CB8AC3E}">
        <p14:creationId xmlns:p14="http://schemas.microsoft.com/office/powerpoint/2010/main" val="2956987249"/>
      </p:ext>
    </p:extLst>
  </p:cSld>
  <p:clrMapOvr>
    <a:masterClrMapping/>
  </p:clrMapOvr>
  <p:transition>
    <p:fade/>
  </p:transition>
</p:sld>
</file>

<file path=ppt/theme/theme1.xml><?xml version="1.0" encoding="utf-8"?>
<a:theme xmlns:a="http://schemas.openxmlformats.org/drawingml/2006/main" name="PowerPoint_advanced_blue_1">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powerpoint_advanced_blue_3</Template>
  <TotalTime>0</TotalTime>
  <Words>1719</Words>
  <Application>Microsoft Office PowerPoint</Application>
  <PresentationFormat>On-screen Show (16:9)</PresentationFormat>
  <Paragraphs>216</Paragraphs>
  <Slides>15</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Cambria Math</vt:lpstr>
      <vt:lpstr>NimbusRomNo9L-Regu</vt:lpstr>
      <vt:lpstr>NimbusRomNo9L-ReguItal</vt:lpstr>
      <vt:lpstr>ui-sans-serif</vt:lpstr>
      <vt:lpstr>PowerPoint_advanced_blue_1</vt:lpstr>
      <vt:lpstr>DroneRanger: Vision-Driven Deep Learning for Drone Distance Estimation</vt:lpstr>
      <vt:lpstr>Content</vt:lpstr>
      <vt:lpstr>Introduction</vt:lpstr>
      <vt:lpstr>Problem definition</vt:lpstr>
      <vt:lpstr>Proposed method</vt:lpstr>
      <vt:lpstr>Proposed method (cont’d)</vt:lpstr>
      <vt:lpstr>Proposed method (cont’d)</vt:lpstr>
      <vt:lpstr>Performance analysis</vt:lpstr>
      <vt:lpstr>Performance analysis (cont’d)</vt:lpstr>
      <vt:lpstr>Performance analysis (cont’d)</vt:lpstr>
      <vt:lpstr>Performance analysis (cont’d)</vt:lpstr>
      <vt:lpstr>Performance analysis (cont’d)</vt:lpstr>
      <vt:lpstr>Performance analysis (cont’d)</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2022-11-10T15:36:35Z</dcterms:created>
  <dcterms:modified xsi:type="dcterms:W3CDTF">2024-05-30T02:14:39Z</dcterms:modified>
</cp:coreProperties>
</file>